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45"/>
  </p:notesMasterIdLst>
  <p:handoutMasterIdLst>
    <p:handoutMasterId r:id="rId46"/>
  </p:handoutMasterIdLst>
  <p:sldIdLst>
    <p:sldId id="280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</p:sldIdLst>
  <p:sldSz cx="12196763" cy="6858000"/>
  <p:notesSz cx="6858000" cy="9144000"/>
  <p:custDataLst>
    <p:tags r:id="rId47"/>
  </p:custData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344" userDrawn="1">
          <p15:clr>
            <a:srgbClr val="A4A3A4"/>
          </p15:clr>
        </p15:guide>
        <p15:guide id="6" orient="horz" pos="408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EA"/>
    <a:srgbClr val="D0E1F7"/>
    <a:srgbClr val="FFFFFF"/>
    <a:srgbClr val="000000"/>
    <a:srgbClr val="E9002F"/>
    <a:srgbClr val="595757"/>
    <a:srgbClr val="221815"/>
    <a:srgbClr val="888888"/>
    <a:srgbClr val="898989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85" d="100"/>
          <a:sy n="85" d="100"/>
        </p:scale>
        <p:origin x="394" y="58"/>
      </p:cViewPr>
      <p:guideLst>
        <p:guide orient="horz" pos="2136"/>
        <p:guide pos="3840"/>
        <p:guide pos="416"/>
        <p:guide pos="7256"/>
        <p:guide orient="horz" pos="344"/>
        <p:guide orient="horz" pos="408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000F-6B58-4EA4-B32A-1B214CC38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225398"/>
            <a:ext cx="10740640" cy="36426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982767"/>
            <a:ext cx="10733557" cy="522056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CAFD75-C2EF-49EA-89DD-730E41C04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01" y="6095355"/>
            <a:ext cx="1095072" cy="615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E5CEFB-883D-44DC-9554-4EC6233731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3" cy="7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39F927-69CD-4314-8393-D250098912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9">
            <a:extLst>
              <a:ext uri="{FF2B5EF4-FFF2-40B4-BE49-F238E27FC236}">
                <a16:creationId xmlns:a16="http://schemas.microsoft.com/office/drawing/2014/main" id="{A94BB973-DF2A-93CB-DA66-4744A7F48984}"/>
              </a:ext>
            </a:extLst>
          </p:cNvPr>
          <p:cNvSpPr txBox="1"/>
          <p:nvPr/>
        </p:nvSpPr>
        <p:spPr>
          <a:xfrm>
            <a:off x="3133471" y="86613"/>
            <a:ext cx="5652135" cy="1035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74495" marR="5080" indent="-1661795">
              <a:lnSpc>
                <a:spcPct val="100000"/>
              </a:lnSpc>
              <a:spcBef>
                <a:spcPts val="120"/>
              </a:spcBef>
            </a:pPr>
            <a:r>
              <a:rPr sz="3300" b="1" spc="315" dirty="0">
                <a:solidFill>
                  <a:srgbClr val="1D1D1A"/>
                </a:solidFill>
                <a:latin typeface="微软雅黑"/>
                <a:cs typeface="微软雅黑"/>
              </a:rPr>
              <a:t>昇思</a:t>
            </a:r>
            <a:r>
              <a:rPr sz="3300" b="1" spc="325" dirty="0">
                <a:solidFill>
                  <a:srgbClr val="1D1D1A"/>
                </a:solidFill>
                <a:latin typeface="Trebuchet MS"/>
                <a:cs typeface="Trebuchet MS"/>
              </a:rPr>
              <a:t>Mind</a:t>
            </a:r>
            <a:r>
              <a:rPr sz="3300" b="1" spc="-690" dirty="0">
                <a:solidFill>
                  <a:srgbClr val="1D1D1A"/>
                </a:solidFill>
                <a:latin typeface="Trebuchet MS"/>
                <a:cs typeface="Trebuchet MS"/>
              </a:rPr>
              <a:t> </a:t>
            </a:r>
            <a:r>
              <a:rPr sz="3300" b="1" spc="245" dirty="0">
                <a:solidFill>
                  <a:srgbClr val="1D1D1A"/>
                </a:solidFill>
                <a:latin typeface="Trebuchet MS"/>
                <a:cs typeface="Trebuchet MS"/>
              </a:rPr>
              <a:t>Spore</a:t>
            </a:r>
            <a:r>
              <a:rPr sz="3300" b="1" spc="270" dirty="0">
                <a:solidFill>
                  <a:srgbClr val="1D1D1A"/>
                </a:solidFill>
                <a:latin typeface="微软雅黑"/>
                <a:cs typeface="微软雅黑"/>
              </a:rPr>
              <a:t>技术公开课</a:t>
            </a:r>
            <a:r>
              <a:rPr sz="3300" b="1" spc="229" dirty="0">
                <a:solidFill>
                  <a:srgbClr val="1D1D1A"/>
                </a:solidFill>
                <a:latin typeface="微软雅黑"/>
                <a:cs typeface="微软雅黑"/>
              </a:rPr>
              <a:t>大模型专题</a:t>
            </a:r>
            <a:endParaRPr sz="3300" dirty="0">
              <a:latin typeface="微软雅黑"/>
              <a:cs typeface="微软雅黑"/>
            </a:endParaRPr>
          </a:p>
        </p:txBody>
      </p:sp>
      <p:sp>
        <p:nvSpPr>
          <p:cNvPr id="3" name="object 10">
            <a:extLst>
              <a:ext uri="{FF2B5EF4-FFF2-40B4-BE49-F238E27FC236}">
                <a16:creationId xmlns:a16="http://schemas.microsoft.com/office/drawing/2014/main" id="{D989826F-2482-16E9-3EE4-C439BC3BB923}"/>
              </a:ext>
            </a:extLst>
          </p:cNvPr>
          <p:cNvSpPr/>
          <p:nvPr/>
        </p:nvSpPr>
        <p:spPr>
          <a:xfrm>
            <a:off x="5187315" y="1312227"/>
            <a:ext cx="1651000" cy="0"/>
          </a:xfrm>
          <a:custGeom>
            <a:avLst/>
            <a:gdLst/>
            <a:ahLst/>
            <a:cxnLst/>
            <a:rect l="l" t="t" r="r" b="b"/>
            <a:pathLst>
              <a:path w="1651000">
                <a:moveTo>
                  <a:pt x="0" y="0"/>
                </a:moveTo>
                <a:lnTo>
                  <a:pt x="1651000" y="0"/>
                </a:lnTo>
              </a:path>
            </a:pathLst>
          </a:custGeom>
          <a:ln w="30480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53451438-3513-CF59-F34B-4D19B773817B}"/>
              </a:ext>
            </a:extLst>
          </p:cNvPr>
          <p:cNvSpPr txBox="1"/>
          <p:nvPr/>
        </p:nvSpPr>
        <p:spPr>
          <a:xfrm>
            <a:off x="3851476" y="1342491"/>
            <a:ext cx="5369761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25" dirty="0">
                <a:solidFill>
                  <a:srgbClr val="1D1D1B"/>
                </a:solidFill>
                <a:latin typeface="Arial"/>
                <a:cs typeface="Arial"/>
              </a:rPr>
              <a:t>Parameter-Efficient Fine-Tuning (PEFT)</a:t>
            </a:r>
            <a:endParaRPr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D06AEF7-0F31-A9B7-90E7-18AD1D68CE67}"/>
              </a:ext>
            </a:extLst>
          </p:cNvPr>
          <p:cNvSpPr txBox="1">
            <a:spLocks noGrp="1"/>
          </p:cNvSpPr>
          <p:nvPr/>
        </p:nvSpPr>
        <p:spPr>
          <a:xfrm>
            <a:off x="987379" y="704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280" dirty="0"/>
              <a:t> </a:t>
            </a:r>
            <a:r>
              <a:rPr spc="-25" dirty="0"/>
              <a:t>Tuning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DA74A10-6D21-A4A6-FDFD-8760F10722D1}"/>
              </a:ext>
            </a:extLst>
          </p:cNvPr>
          <p:cNvSpPr txBox="1">
            <a:spLocks noGrp="1"/>
          </p:cNvSpPr>
          <p:nvPr/>
        </p:nvSpPr>
        <p:spPr>
          <a:xfrm>
            <a:off x="987379" y="1235766"/>
            <a:ext cx="10197465" cy="43700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等线"/>
                <a:ea typeface="+mn-ea"/>
                <a:cs typeface="等线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27050" indent="-51435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Finetune</a:t>
            </a:r>
            <a:r>
              <a:rPr sz="2000" spc="-35" dirty="0"/>
              <a:t> </a:t>
            </a:r>
            <a:r>
              <a:rPr sz="2000" dirty="0"/>
              <a:t>T5</a:t>
            </a:r>
            <a:r>
              <a:rPr sz="2000" spc="-15" dirty="0"/>
              <a:t> </a:t>
            </a:r>
            <a:r>
              <a:rPr sz="2000" dirty="0"/>
              <a:t>to</a:t>
            </a:r>
            <a:r>
              <a:rPr sz="2000" spc="-20" dirty="0"/>
              <a:t> </a:t>
            </a:r>
            <a:r>
              <a:rPr sz="2000" dirty="0"/>
              <a:t>act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20" dirty="0"/>
              <a:t> </a:t>
            </a:r>
            <a:r>
              <a:rPr sz="2000" dirty="0"/>
              <a:t>bit</a:t>
            </a:r>
            <a:r>
              <a:rPr sz="2000" spc="-25" dirty="0"/>
              <a:t> </a:t>
            </a:r>
            <a:r>
              <a:rPr sz="2000" dirty="0"/>
              <a:t>more</a:t>
            </a:r>
            <a:r>
              <a:rPr sz="2000" spc="-20" dirty="0"/>
              <a:t> </a:t>
            </a:r>
            <a:r>
              <a:rPr sz="2000" dirty="0"/>
              <a:t>like</a:t>
            </a:r>
            <a:r>
              <a:rPr sz="2000" spc="-20" dirty="0"/>
              <a:t> </a:t>
            </a:r>
            <a:r>
              <a:rPr sz="2000" dirty="0"/>
              <a:t>a</a:t>
            </a:r>
            <a:r>
              <a:rPr sz="2000" spc="-20" dirty="0"/>
              <a:t> </a:t>
            </a:r>
            <a:r>
              <a:rPr sz="2000" dirty="0"/>
              <a:t>traditional</a:t>
            </a:r>
            <a:r>
              <a:rPr sz="2000" spc="-20" dirty="0"/>
              <a:t> </a:t>
            </a:r>
            <a:r>
              <a:rPr sz="2000" dirty="0"/>
              <a:t>language</a:t>
            </a:r>
            <a:r>
              <a:rPr sz="2000" spc="-20" dirty="0"/>
              <a:t> </a:t>
            </a:r>
            <a:r>
              <a:rPr sz="2000" spc="-10" dirty="0"/>
              <a:t>model.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/>
                <a:cs typeface="等线"/>
              </a:rPr>
              <a:t>This</a:t>
            </a:r>
            <a:r>
              <a:rPr sz="1700" spc="-3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only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needs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to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be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done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once,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and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empirically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makes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prompt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tuning</a:t>
            </a:r>
            <a:r>
              <a:rPr sz="1700" spc="-2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working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spc="-10" dirty="0">
                <a:latin typeface="等线"/>
                <a:cs typeface="等线"/>
              </a:rPr>
              <a:t>better.</a:t>
            </a:r>
            <a:endParaRPr sz="1700" dirty="0">
              <a:latin typeface="等线"/>
              <a:cs typeface="等线"/>
            </a:endParaRPr>
          </a:p>
          <a:p>
            <a:pPr marL="698500" marR="5080" lvl="1" indent="-228600">
              <a:lnSpc>
                <a:spcPct val="140000"/>
              </a:lnSpc>
              <a:spcBef>
                <a:spcPts val="50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lang="en-US" sz="1700" spc="-10" dirty="0">
                <a:latin typeface="等线"/>
                <a:cs typeface="等线"/>
              </a:rPr>
              <a:t>This is probably because the span-corruption objective with which T5 was originally trained isn’t amenable to prompting.</a:t>
            </a:r>
            <a:endParaRPr sz="1700" dirty="0">
              <a:latin typeface="等线"/>
              <a:cs typeface="等线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Freeze</a:t>
            </a:r>
            <a:r>
              <a:rPr sz="2000" spc="-30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weights</a:t>
            </a:r>
            <a:r>
              <a:rPr sz="2000" spc="-15" dirty="0"/>
              <a:t> </a:t>
            </a:r>
            <a:r>
              <a:rPr sz="2000" dirty="0"/>
              <a:t>of</a:t>
            </a:r>
            <a:r>
              <a:rPr sz="2000" spc="-20" dirty="0"/>
              <a:t> </a:t>
            </a:r>
            <a:r>
              <a:rPr sz="2000" dirty="0"/>
              <a:t>T5.</a:t>
            </a:r>
            <a:r>
              <a:rPr sz="2000" spc="-15" dirty="0"/>
              <a:t> </a:t>
            </a:r>
            <a:r>
              <a:rPr sz="2000" dirty="0"/>
              <a:t>Set</a:t>
            </a:r>
            <a:r>
              <a:rPr sz="2000" spc="-20" dirty="0"/>
              <a:t> </a:t>
            </a:r>
            <a:r>
              <a:rPr sz="2000" dirty="0"/>
              <a:t>the</a:t>
            </a:r>
            <a:r>
              <a:rPr sz="2000" spc="-20" dirty="0"/>
              <a:t> </a:t>
            </a:r>
            <a:r>
              <a:rPr sz="2000" dirty="0"/>
              <a:t>first</a:t>
            </a:r>
            <a:r>
              <a:rPr sz="2000" spc="-20" dirty="0"/>
              <a:t> </a:t>
            </a:r>
            <a:r>
              <a:rPr sz="2000" dirty="0"/>
              <a:t>k</a:t>
            </a:r>
            <a:r>
              <a:rPr sz="2000" spc="-15" dirty="0"/>
              <a:t> </a:t>
            </a:r>
            <a:r>
              <a:rPr sz="2000" dirty="0"/>
              <a:t>input</a:t>
            </a:r>
            <a:r>
              <a:rPr sz="2000" spc="-20" dirty="0"/>
              <a:t> </a:t>
            </a:r>
            <a:r>
              <a:rPr sz="2000" dirty="0"/>
              <a:t>embeddings</a:t>
            </a:r>
            <a:r>
              <a:rPr sz="2000" spc="-20" dirty="0"/>
              <a:t> </a:t>
            </a:r>
            <a:r>
              <a:rPr sz="2000" dirty="0"/>
              <a:t>to</a:t>
            </a:r>
            <a:r>
              <a:rPr sz="2000" spc="-15" dirty="0"/>
              <a:t> </a:t>
            </a:r>
            <a:r>
              <a:rPr sz="2000" dirty="0"/>
              <a:t>be</a:t>
            </a:r>
            <a:r>
              <a:rPr sz="2000" spc="-20" dirty="0"/>
              <a:t> </a:t>
            </a:r>
            <a:r>
              <a:rPr sz="2000" spc="-10" dirty="0"/>
              <a:t>learnable.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/>
                <a:cs typeface="等线"/>
              </a:rPr>
              <a:t>k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is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a</a:t>
            </a:r>
            <a:r>
              <a:rPr sz="1700" spc="-1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hyperparameter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up</a:t>
            </a:r>
            <a:r>
              <a:rPr sz="1700" spc="-1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to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the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choice</a:t>
            </a:r>
            <a:r>
              <a:rPr sz="1700" spc="-1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of</a:t>
            </a:r>
            <a:r>
              <a:rPr sz="1700" spc="-2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the</a:t>
            </a:r>
            <a:r>
              <a:rPr sz="1700" spc="-15" dirty="0">
                <a:latin typeface="等线"/>
                <a:cs typeface="等线"/>
              </a:rPr>
              <a:t> </a:t>
            </a:r>
            <a:r>
              <a:rPr sz="1700" spc="-10" dirty="0">
                <a:latin typeface="等线"/>
                <a:cs typeface="等线"/>
              </a:rPr>
              <a:t>implementer.</a:t>
            </a:r>
            <a:endParaRPr sz="1700" dirty="0">
              <a:latin typeface="等线"/>
              <a:cs typeface="等线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Initialize</a:t>
            </a:r>
            <a:r>
              <a:rPr sz="2000" spc="-45" dirty="0"/>
              <a:t> </a:t>
            </a:r>
            <a:r>
              <a:rPr sz="2000" dirty="0"/>
              <a:t>the</a:t>
            </a:r>
            <a:r>
              <a:rPr sz="2000" spc="-35" dirty="0"/>
              <a:t> </a:t>
            </a:r>
            <a:r>
              <a:rPr sz="2000" dirty="0"/>
              <a:t>k</a:t>
            </a:r>
            <a:r>
              <a:rPr sz="2000" spc="-30" dirty="0"/>
              <a:t> </a:t>
            </a:r>
            <a:r>
              <a:rPr sz="2000" dirty="0"/>
              <a:t>learnable</a:t>
            </a:r>
            <a:r>
              <a:rPr sz="2000" spc="-35" dirty="0"/>
              <a:t> </a:t>
            </a:r>
            <a:r>
              <a:rPr sz="2000" dirty="0"/>
              <a:t>embeddings.</a:t>
            </a:r>
            <a:r>
              <a:rPr sz="2000" spc="-25" dirty="0"/>
              <a:t> </a:t>
            </a:r>
            <a:r>
              <a:rPr sz="2000" dirty="0"/>
              <a:t>Some</a:t>
            </a:r>
            <a:r>
              <a:rPr sz="2000" spc="-35" dirty="0"/>
              <a:t> </a:t>
            </a:r>
            <a:r>
              <a:rPr sz="2000" dirty="0"/>
              <a:t>options</a:t>
            </a:r>
            <a:r>
              <a:rPr sz="2000" spc="-25" dirty="0"/>
              <a:t> </a:t>
            </a:r>
            <a:r>
              <a:rPr sz="2000" spc="-10" dirty="0"/>
              <a:t>include:</a:t>
            </a:r>
            <a:endParaRPr sz="2000" dirty="0"/>
          </a:p>
          <a:p>
            <a:pPr marL="698500" lvl="1" indent="-228600">
              <a:lnSpc>
                <a:spcPct val="100000"/>
              </a:lnSpc>
              <a:spcBef>
                <a:spcPts val="138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/>
                <a:cs typeface="等线"/>
              </a:rPr>
              <a:t>Random</a:t>
            </a:r>
            <a:r>
              <a:rPr sz="1700" spc="-35" dirty="0">
                <a:latin typeface="等线"/>
                <a:cs typeface="等线"/>
              </a:rPr>
              <a:t> </a:t>
            </a:r>
            <a:r>
              <a:rPr sz="1700" spc="-10" dirty="0">
                <a:latin typeface="等线"/>
                <a:cs typeface="等线"/>
              </a:rPr>
              <a:t>initialization</a:t>
            </a:r>
            <a:endParaRPr sz="17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13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等线"/>
                <a:cs typeface="等线"/>
              </a:rPr>
              <a:t>Initialize</a:t>
            </a:r>
            <a:r>
              <a:rPr sz="1700" spc="-4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to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values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drawn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from</a:t>
            </a:r>
            <a:r>
              <a:rPr sz="1700" spc="-35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the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vocabulary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dirty="0">
                <a:latin typeface="等线"/>
                <a:cs typeface="等线"/>
              </a:rPr>
              <a:t>embedding</a:t>
            </a:r>
            <a:r>
              <a:rPr sz="1700" spc="-30" dirty="0">
                <a:latin typeface="等线"/>
                <a:cs typeface="等线"/>
              </a:rPr>
              <a:t> </a:t>
            </a:r>
            <a:r>
              <a:rPr sz="1700" spc="-10" dirty="0">
                <a:latin typeface="等线"/>
                <a:cs typeface="等线"/>
              </a:rPr>
              <a:t>matrix</a:t>
            </a:r>
            <a:endParaRPr sz="1700" dirty="0">
              <a:latin typeface="等线"/>
              <a:cs typeface="等线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1250" dirty="0"/>
          </a:p>
          <a:p>
            <a:pPr marL="527050" indent="-514350">
              <a:lnSpc>
                <a:spcPct val="100000"/>
              </a:lnSpc>
              <a:buAutoNum type="arabicPeriod"/>
              <a:tabLst>
                <a:tab pos="526415" algn="l"/>
                <a:tab pos="527050" algn="l"/>
              </a:tabLst>
            </a:pPr>
            <a:r>
              <a:rPr sz="2000" dirty="0"/>
              <a:t>Train</a:t>
            </a:r>
            <a:r>
              <a:rPr lang="zh-CN" altLang="en-US" sz="2000" spc="-35" dirty="0"/>
              <a:t> </a:t>
            </a:r>
            <a:r>
              <a:rPr lang="en-US" sz="2000" dirty="0"/>
              <a:t>on</a:t>
            </a:r>
            <a:r>
              <a:rPr lang="en-US" sz="2000" spc="-20" dirty="0"/>
              <a:t> </a:t>
            </a:r>
            <a:r>
              <a:rPr sz="2000" dirty="0"/>
              <a:t>your</a:t>
            </a:r>
            <a:r>
              <a:rPr sz="2000" spc="-15" dirty="0"/>
              <a:t> </a:t>
            </a:r>
            <a:r>
              <a:rPr sz="2000" dirty="0"/>
              <a:t>task</a:t>
            </a:r>
            <a:r>
              <a:rPr sz="2000" spc="-20" dirty="0"/>
              <a:t> </a:t>
            </a:r>
            <a:r>
              <a:rPr sz="2000" dirty="0"/>
              <a:t>specific</a:t>
            </a:r>
            <a:r>
              <a:rPr sz="2000" spc="-20" dirty="0"/>
              <a:t> </a:t>
            </a:r>
            <a:r>
              <a:rPr sz="2000" spc="-10" dirty="0"/>
              <a:t>data</a:t>
            </a:r>
            <a:r>
              <a:rPr lang="en-US" sz="2000" spc="-10" dirty="0"/>
              <a:t>.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5904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15D6483-E389-E679-C102-86ADF377BFF0}"/>
              </a:ext>
            </a:extLst>
          </p:cNvPr>
          <p:cNvSpPr txBox="1">
            <a:spLocks noGrp="1"/>
          </p:cNvSpPr>
          <p:nvPr/>
        </p:nvSpPr>
        <p:spPr>
          <a:xfrm>
            <a:off x="960485" y="43376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40" dirty="0"/>
              <a:t> </a:t>
            </a:r>
            <a:r>
              <a:rPr spc="-10" dirty="0"/>
              <a:t>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6A1BDBA1-5353-C008-A402-6FFBD9B36C0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4815" y="1338611"/>
            <a:ext cx="8164358" cy="408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FEEA2A7-6E7E-8190-3A92-FB35DF88D933}"/>
              </a:ext>
            </a:extLst>
          </p:cNvPr>
          <p:cNvSpPr txBox="1">
            <a:spLocks noGrp="1"/>
          </p:cNvSpPr>
          <p:nvPr/>
        </p:nvSpPr>
        <p:spPr>
          <a:xfrm>
            <a:off x="0" y="0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Prompt</a:t>
            </a:r>
            <a:r>
              <a:rPr spc="-280" dirty="0"/>
              <a:t> </a:t>
            </a:r>
            <a:r>
              <a:rPr spc="-25" dirty="0"/>
              <a:t>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DA9C8EC0-C6A8-C2FB-1D0A-13FA4BBBB06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4389" y="2028952"/>
            <a:ext cx="4144360" cy="2906700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AAB6B17C-E285-8039-70B7-94384FB66DA8}"/>
              </a:ext>
            </a:extLst>
          </p:cNvPr>
          <p:cNvGrpSpPr/>
          <p:nvPr/>
        </p:nvGrpSpPr>
        <p:grpSpPr>
          <a:xfrm>
            <a:off x="5762416" y="3154299"/>
            <a:ext cx="1165320" cy="515620"/>
            <a:chOff x="5721350" y="3728339"/>
            <a:chExt cx="993775" cy="515620"/>
          </a:xfrm>
        </p:grpSpPr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7B6BEBF6-F3EA-1BD7-BB51-B7336F897194}"/>
                </a:ext>
              </a:extLst>
            </p:cNvPr>
            <p:cNvSpPr/>
            <p:nvPr/>
          </p:nvSpPr>
          <p:spPr>
            <a:xfrm>
              <a:off x="5727192" y="3742944"/>
              <a:ext cx="978535" cy="485140"/>
            </a:xfrm>
            <a:custGeom>
              <a:avLst/>
              <a:gdLst/>
              <a:ahLst/>
              <a:cxnLst/>
              <a:rect l="l" t="t" r="r" b="b"/>
              <a:pathLst>
                <a:path w="978534" h="485139">
                  <a:moveTo>
                    <a:pt x="736092" y="484631"/>
                  </a:moveTo>
                  <a:lnTo>
                    <a:pt x="736092" y="364235"/>
                  </a:lnTo>
                  <a:lnTo>
                    <a:pt x="0" y="364235"/>
                  </a:lnTo>
                  <a:lnTo>
                    <a:pt x="0" y="121919"/>
                  </a:lnTo>
                  <a:lnTo>
                    <a:pt x="736092" y="121919"/>
                  </a:lnTo>
                  <a:lnTo>
                    <a:pt x="736092" y="0"/>
                  </a:lnTo>
                  <a:lnTo>
                    <a:pt x="978408" y="242315"/>
                  </a:lnTo>
                  <a:lnTo>
                    <a:pt x="736092" y="48463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865B0C92-B5F8-469E-73C8-64671445F81C}"/>
                </a:ext>
              </a:extLst>
            </p:cNvPr>
            <p:cNvSpPr/>
            <p:nvPr/>
          </p:nvSpPr>
          <p:spPr>
            <a:xfrm>
              <a:off x="5721350" y="3728339"/>
              <a:ext cx="993775" cy="515620"/>
            </a:xfrm>
            <a:custGeom>
              <a:avLst/>
              <a:gdLst/>
              <a:ahLst/>
              <a:cxnLst/>
              <a:rect l="l" t="t" r="r" b="b"/>
              <a:pathLst>
                <a:path w="993775" h="515620">
                  <a:moveTo>
                    <a:pt x="736091" y="136486"/>
                  </a:moveTo>
                  <a:lnTo>
                    <a:pt x="736091" y="0"/>
                  </a:lnTo>
                  <a:lnTo>
                    <a:pt x="751420" y="15328"/>
                  </a:lnTo>
                  <a:lnTo>
                    <a:pt x="748791" y="15328"/>
                  </a:lnTo>
                  <a:lnTo>
                    <a:pt x="737946" y="19824"/>
                  </a:lnTo>
                  <a:lnTo>
                    <a:pt x="748791" y="30670"/>
                  </a:lnTo>
                  <a:lnTo>
                    <a:pt x="748791" y="130136"/>
                  </a:lnTo>
                  <a:lnTo>
                    <a:pt x="742441" y="130136"/>
                  </a:lnTo>
                  <a:lnTo>
                    <a:pt x="736091" y="136486"/>
                  </a:lnTo>
                  <a:close/>
                </a:path>
                <a:path w="993775" h="515620">
                  <a:moveTo>
                    <a:pt x="748791" y="30670"/>
                  </a:moveTo>
                  <a:lnTo>
                    <a:pt x="737946" y="19824"/>
                  </a:lnTo>
                  <a:lnTo>
                    <a:pt x="748791" y="15328"/>
                  </a:lnTo>
                  <a:lnTo>
                    <a:pt x="748791" y="30670"/>
                  </a:lnTo>
                  <a:close/>
                </a:path>
                <a:path w="993775" h="515620">
                  <a:moveTo>
                    <a:pt x="975772" y="257651"/>
                  </a:moveTo>
                  <a:lnTo>
                    <a:pt x="748791" y="30670"/>
                  </a:lnTo>
                  <a:lnTo>
                    <a:pt x="748791" y="15328"/>
                  </a:lnTo>
                  <a:lnTo>
                    <a:pt x="751420" y="15328"/>
                  </a:lnTo>
                  <a:lnTo>
                    <a:pt x="989253" y="253161"/>
                  </a:lnTo>
                  <a:lnTo>
                    <a:pt x="980262" y="253161"/>
                  </a:lnTo>
                  <a:lnTo>
                    <a:pt x="975772" y="257651"/>
                  </a:lnTo>
                  <a:close/>
                </a:path>
                <a:path w="993775" h="515620">
                  <a:moveTo>
                    <a:pt x="736091" y="385152"/>
                  </a:moveTo>
                  <a:lnTo>
                    <a:pt x="0" y="385152"/>
                  </a:lnTo>
                  <a:lnTo>
                    <a:pt x="0" y="130136"/>
                  </a:lnTo>
                  <a:lnTo>
                    <a:pt x="736091" y="130136"/>
                  </a:lnTo>
                  <a:lnTo>
                    <a:pt x="736091" y="136486"/>
                  </a:lnTo>
                  <a:lnTo>
                    <a:pt x="12700" y="136486"/>
                  </a:lnTo>
                  <a:lnTo>
                    <a:pt x="6350" y="142836"/>
                  </a:lnTo>
                  <a:lnTo>
                    <a:pt x="12700" y="142836"/>
                  </a:lnTo>
                  <a:lnTo>
                    <a:pt x="12700" y="372452"/>
                  </a:lnTo>
                  <a:lnTo>
                    <a:pt x="6350" y="372452"/>
                  </a:lnTo>
                  <a:lnTo>
                    <a:pt x="12700" y="378802"/>
                  </a:lnTo>
                  <a:lnTo>
                    <a:pt x="736091" y="378802"/>
                  </a:lnTo>
                  <a:lnTo>
                    <a:pt x="736091" y="385152"/>
                  </a:lnTo>
                  <a:close/>
                </a:path>
                <a:path w="993775" h="515620">
                  <a:moveTo>
                    <a:pt x="748791" y="142836"/>
                  </a:moveTo>
                  <a:lnTo>
                    <a:pt x="12700" y="142836"/>
                  </a:lnTo>
                  <a:lnTo>
                    <a:pt x="12700" y="136486"/>
                  </a:lnTo>
                  <a:lnTo>
                    <a:pt x="736091" y="136486"/>
                  </a:lnTo>
                  <a:lnTo>
                    <a:pt x="742441" y="130136"/>
                  </a:lnTo>
                  <a:lnTo>
                    <a:pt x="748791" y="130136"/>
                  </a:lnTo>
                  <a:lnTo>
                    <a:pt x="748791" y="142836"/>
                  </a:lnTo>
                  <a:close/>
                </a:path>
                <a:path w="993775" h="515620">
                  <a:moveTo>
                    <a:pt x="12700" y="142836"/>
                  </a:moveTo>
                  <a:lnTo>
                    <a:pt x="6350" y="142836"/>
                  </a:lnTo>
                  <a:lnTo>
                    <a:pt x="12700" y="136486"/>
                  </a:lnTo>
                  <a:lnTo>
                    <a:pt x="12700" y="142836"/>
                  </a:lnTo>
                  <a:close/>
                </a:path>
                <a:path w="993775" h="515620">
                  <a:moveTo>
                    <a:pt x="980262" y="262140"/>
                  </a:moveTo>
                  <a:lnTo>
                    <a:pt x="975779" y="257644"/>
                  </a:lnTo>
                  <a:lnTo>
                    <a:pt x="980262" y="253161"/>
                  </a:lnTo>
                  <a:lnTo>
                    <a:pt x="980262" y="262140"/>
                  </a:lnTo>
                  <a:close/>
                </a:path>
                <a:path w="993775" h="515620">
                  <a:moveTo>
                    <a:pt x="989241" y="262140"/>
                  </a:moveTo>
                  <a:lnTo>
                    <a:pt x="980262" y="262140"/>
                  </a:lnTo>
                  <a:lnTo>
                    <a:pt x="980262" y="253161"/>
                  </a:lnTo>
                  <a:lnTo>
                    <a:pt x="989253" y="253161"/>
                  </a:lnTo>
                  <a:lnTo>
                    <a:pt x="993730" y="257651"/>
                  </a:lnTo>
                  <a:lnTo>
                    <a:pt x="989241" y="262140"/>
                  </a:lnTo>
                  <a:close/>
                </a:path>
                <a:path w="993775" h="515620">
                  <a:moveTo>
                    <a:pt x="751420" y="499960"/>
                  </a:moveTo>
                  <a:lnTo>
                    <a:pt x="748791" y="499960"/>
                  </a:lnTo>
                  <a:lnTo>
                    <a:pt x="748791" y="484632"/>
                  </a:lnTo>
                  <a:lnTo>
                    <a:pt x="975772" y="257651"/>
                  </a:lnTo>
                  <a:lnTo>
                    <a:pt x="980262" y="262140"/>
                  </a:lnTo>
                  <a:lnTo>
                    <a:pt x="989241" y="262140"/>
                  </a:lnTo>
                  <a:lnTo>
                    <a:pt x="751420" y="499960"/>
                  </a:lnTo>
                  <a:close/>
                </a:path>
                <a:path w="993775" h="515620">
                  <a:moveTo>
                    <a:pt x="12700" y="378802"/>
                  </a:moveTo>
                  <a:lnTo>
                    <a:pt x="6350" y="372452"/>
                  </a:lnTo>
                  <a:lnTo>
                    <a:pt x="12700" y="372452"/>
                  </a:lnTo>
                  <a:lnTo>
                    <a:pt x="12700" y="378802"/>
                  </a:lnTo>
                  <a:close/>
                </a:path>
                <a:path w="993775" h="515620">
                  <a:moveTo>
                    <a:pt x="748791" y="385152"/>
                  </a:moveTo>
                  <a:lnTo>
                    <a:pt x="742441" y="385152"/>
                  </a:lnTo>
                  <a:lnTo>
                    <a:pt x="736091" y="378802"/>
                  </a:lnTo>
                  <a:lnTo>
                    <a:pt x="12700" y="378802"/>
                  </a:lnTo>
                  <a:lnTo>
                    <a:pt x="12700" y="372452"/>
                  </a:lnTo>
                  <a:lnTo>
                    <a:pt x="748791" y="372452"/>
                  </a:lnTo>
                  <a:lnTo>
                    <a:pt x="748791" y="385152"/>
                  </a:lnTo>
                  <a:close/>
                </a:path>
                <a:path w="993775" h="515620">
                  <a:moveTo>
                    <a:pt x="736091" y="515289"/>
                  </a:moveTo>
                  <a:lnTo>
                    <a:pt x="736091" y="378802"/>
                  </a:lnTo>
                  <a:lnTo>
                    <a:pt x="742441" y="385152"/>
                  </a:lnTo>
                  <a:lnTo>
                    <a:pt x="748791" y="385152"/>
                  </a:lnTo>
                  <a:lnTo>
                    <a:pt x="748791" y="484632"/>
                  </a:lnTo>
                  <a:lnTo>
                    <a:pt x="737946" y="495477"/>
                  </a:lnTo>
                  <a:lnTo>
                    <a:pt x="748791" y="499960"/>
                  </a:lnTo>
                  <a:lnTo>
                    <a:pt x="751420" y="499960"/>
                  </a:lnTo>
                  <a:lnTo>
                    <a:pt x="736091" y="515289"/>
                  </a:lnTo>
                  <a:close/>
                </a:path>
                <a:path w="993775" h="515620">
                  <a:moveTo>
                    <a:pt x="748791" y="499960"/>
                  </a:moveTo>
                  <a:lnTo>
                    <a:pt x="737946" y="495477"/>
                  </a:lnTo>
                  <a:lnTo>
                    <a:pt x="748791" y="484632"/>
                  </a:lnTo>
                  <a:lnTo>
                    <a:pt x="748791" y="499960"/>
                  </a:lnTo>
                  <a:close/>
                </a:path>
              </a:pathLst>
            </a:custGeom>
            <a:solidFill>
              <a:srgbClr val="162C51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  <p:pic>
        <p:nvPicPr>
          <p:cNvPr id="5" name="object 7">
            <a:extLst>
              <a:ext uri="{FF2B5EF4-FFF2-40B4-BE49-F238E27FC236}">
                <a16:creationId xmlns:a16="http://schemas.microsoft.com/office/drawing/2014/main" id="{57B829D8-66EB-CBF8-ADEC-B5024434B7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0788" y="2021332"/>
            <a:ext cx="4144360" cy="289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6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C6CC679-F52F-ED99-08F6-040A992F9941}"/>
              </a:ext>
            </a:extLst>
          </p:cNvPr>
          <p:cNvSpPr txBox="1">
            <a:spLocks noGrp="1"/>
          </p:cNvSpPr>
          <p:nvPr/>
        </p:nvSpPr>
        <p:spPr>
          <a:xfrm>
            <a:off x="897731" y="443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Prompt</a:t>
            </a:r>
            <a:r>
              <a:rPr spc="-30" dirty="0"/>
              <a:t> </a:t>
            </a:r>
            <a:r>
              <a:rPr spc="-10" dirty="0"/>
              <a:t>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F63EB78-B2E7-E2BF-D582-8E4B5C68EF6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2742" y="1030220"/>
            <a:ext cx="6873483" cy="52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137D0FF0-A004-7FC7-1332-76834D8826E5}"/>
              </a:ext>
            </a:extLst>
          </p:cNvPr>
          <p:cNvSpPr txBox="1">
            <a:spLocks noGrp="1"/>
          </p:cNvSpPr>
          <p:nvPr/>
        </p:nvSpPr>
        <p:spPr>
          <a:xfrm>
            <a:off x="897732" y="8135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Prefix</a:t>
            </a:r>
            <a:r>
              <a:rPr spc="-30" dirty="0"/>
              <a:t> </a:t>
            </a:r>
            <a:r>
              <a:rPr spc="-10" dirty="0"/>
              <a:t>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FDB35323-DFFD-DF40-B0F0-23DFF476E33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6281" y="1246803"/>
            <a:ext cx="5782370" cy="447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8852286-9CEB-E233-9798-156A20B0A810}"/>
              </a:ext>
            </a:extLst>
          </p:cNvPr>
          <p:cNvSpPr txBox="1">
            <a:spLocks noGrp="1"/>
          </p:cNvSpPr>
          <p:nvPr/>
        </p:nvSpPr>
        <p:spPr>
          <a:xfrm>
            <a:off x="985811" y="7256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4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Prefix</a:t>
            </a:r>
            <a:r>
              <a:rPr spc="-30" dirty="0"/>
              <a:t> </a:t>
            </a:r>
            <a:r>
              <a:rPr spc="-10" dirty="0"/>
              <a:t>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0B109822-D165-D0BA-1C70-5028FE6056C1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651" y="1150536"/>
            <a:ext cx="10494379" cy="493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B2E8045-899C-619D-7FE2-E2FF91435D42}"/>
              </a:ext>
            </a:extLst>
          </p:cNvPr>
          <p:cNvSpPr txBox="1">
            <a:spLocks noGrp="1"/>
          </p:cNvSpPr>
          <p:nvPr/>
        </p:nvSpPr>
        <p:spPr>
          <a:xfrm>
            <a:off x="1010553" y="11495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P-Tuning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311BDCD-B9CB-40B6-F499-4960AE511F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071" y="1499400"/>
            <a:ext cx="11080620" cy="384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5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27538EA-7400-00AC-A187-FCCD23AC5681}"/>
              </a:ext>
            </a:extLst>
          </p:cNvPr>
          <p:cNvSpPr txBox="1">
            <a:spLocks noGrp="1"/>
          </p:cNvSpPr>
          <p:nvPr/>
        </p:nvSpPr>
        <p:spPr>
          <a:xfrm>
            <a:off x="897731" y="8006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P-Tuning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90CBB312-F131-BF31-71E8-5DA757FA8D7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002" y="1465840"/>
            <a:ext cx="11261888" cy="429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30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759137E-144D-6146-BE0E-A88F74A6C86B}"/>
              </a:ext>
            </a:extLst>
          </p:cNvPr>
          <p:cNvSpPr txBox="1">
            <a:spLocks noGrp="1"/>
          </p:cNvSpPr>
          <p:nvPr/>
        </p:nvSpPr>
        <p:spPr>
          <a:xfrm>
            <a:off x="0" y="71299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80" dirty="0"/>
              <a:t> </a:t>
            </a:r>
            <a:r>
              <a:rPr dirty="0"/>
              <a:t>of</a:t>
            </a:r>
            <a:r>
              <a:rPr spc="-160" dirty="0"/>
              <a:t> </a:t>
            </a:r>
            <a:r>
              <a:rPr spc="-20" dirty="0"/>
              <a:t>Prefix/Prompt</a:t>
            </a:r>
            <a:r>
              <a:rPr spc="-165" dirty="0"/>
              <a:t> </a:t>
            </a:r>
            <a:r>
              <a:rPr spc="-10" dirty="0"/>
              <a:t>Tuning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CB5F1C9-52B7-C973-F959-E610CC927ADB}"/>
              </a:ext>
            </a:extLst>
          </p:cNvPr>
          <p:cNvSpPr txBox="1"/>
          <p:nvPr/>
        </p:nvSpPr>
        <p:spPr>
          <a:xfrm>
            <a:off x="987379" y="1280466"/>
            <a:ext cx="10243820" cy="426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marR="1240155" indent="-228600">
              <a:lnSpc>
                <a:spcPct val="15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等线"/>
                <a:cs typeface="等线"/>
              </a:rPr>
              <a:t>The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learned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embeddings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tend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to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be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relatively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small,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just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spc="-25" dirty="0">
                <a:latin typeface="等线"/>
                <a:cs typeface="等线"/>
              </a:rPr>
              <a:t>few </a:t>
            </a:r>
            <a:r>
              <a:rPr sz="2600" dirty="0">
                <a:latin typeface="等线"/>
                <a:cs typeface="等线"/>
              </a:rPr>
              <a:t>megabytes</a:t>
            </a:r>
            <a:r>
              <a:rPr sz="2600" spc="-3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or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spc="-20" dirty="0">
                <a:latin typeface="等线"/>
                <a:cs typeface="等线"/>
              </a:rPr>
              <a:t>less.</a:t>
            </a:r>
            <a:endParaRPr sz="26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191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等线"/>
                <a:cs typeface="等线"/>
              </a:rPr>
              <a:t>It</a:t>
            </a:r>
            <a:r>
              <a:rPr sz="2200" spc="-4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is</a:t>
            </a:r>
            <a:r>
              <a:rPr sz="2200" spc="-3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cheap</a:t>
            </a:r>
            <a:r>
              <a:rPr sz="2200" spc="-4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to</a:t>
            </a:r>
            <a:r>
              <a:rPr sz="2200" spc="-4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keep</a:t>
            </a:r>
            <a:r>
              <a:rPr sz="2200" spc="-4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around</a:t>
            </a:r>
            <a:r>
              <a:rPr sz="2200" spc="-3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one</a:t>
            </a:r>
            <a:r>
              <a:rPr sz="2200" spc="-4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set</a:t>
            </a:r>
            <a:r>
              <a:rPr sz="2200" spc="-4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of</a:t>
            </a:r>
            <a:r>
              <a:rPr sz="2200" spc="-3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embeddings</a:t>
            </a:r>
            <a:r>
              <a:rPr sz="2200" spc="-4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per</a:t>
            </a:r>
            <a:r>
              <a:rPr sz="2200" spc="-40" dirty="0">
                <a:latin typeface="等线"/>
                <a:cs typeface="等线"/>
              </a:rPr>
              <a:t> </a:t>
            </a:r>
            <a:r>
              <a:rPr sz="2200" spc="-10" dirty="0">
                <a:latin typeface="等线"/>
                <a:cs typeface="等线"/>
              </a:rPr>
              <a:t>task.</a:t>
            </a:r>
            <a:endParaRPr sz="2200" dirty="0">
              <a:latin typeface="等线"/>
              <a:cs typeface="等线"/>
            </a:endParaRPr>
          </a:p>
          <a:p>
            <a:pPr marL="241300" marR="5080" indent="-228600">
              <a:lnSpc>
                <a:spcPct val="150000"/>
              </a:lnSpc>
              <a:spcBef>
                <a:spcPts val="9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latin typeface="等线"/>
                <a:cs typeface="等线"/>
              </a:rPr>
              <a:t>The</a:t>
            </a:r>
            <a:r>
              <a:rPr sz="2600" spc="-35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pre-</a:t>
            </a:r>
            <a:r>
              <a:rPr sz="2600" dirty="0">
                <a:latin typeface="等线"/>
                <a:cs typeface="等线"/>
              </a:rPr>
              <a:t>trained</a:t>
            </a:r>
            <a:r>
              <a:rPr sz="2600" spc="-1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LLM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can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be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loaded</a:t>
            </a:r>
            <a:r>
              <a:rPr sz="2600" spc="-1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into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memory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(such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as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on</a:t>
            </a:r>
            <a:r>
              <a:rPr sz="2600" spc="-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</a:t>
            </a:r>
            <a:r>
              <a:rPr sz="2600" spc="-15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server), </a:t>
            </a:r>
            <a:r>
              <a:rPr sz="2600" dirty="0">
                <a:latin typeface="等线"/>
                <a:cs typeface="等线"/>
              </a:rPr>
              <a:t>and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at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inference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time,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the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appropriate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task-</a:t>
            </a:r>
            <a:r>
              <a:rPr sz="2600" dirty="0">
                <a:latin typeface="等线"/>
                <a:cs typeface="等线"/>
              </a:rPr>
              <a:t>specific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embeddings</a:t>
            </a:r>
            <a:r>
              <a:rPr sz="2600" spc="-30" dirty="0">
                <a:latin typeface="等线"/>
                <a:cs typeface="等线"/>
              </a:rPr>
              <a:t> </a:t>
            </a:r>
            <a:r>
              <a:rPr sz="2600" spc="-25" dirty="0">
                <a:latin typeface="等线"/>
                <a:cs typeface="等线"/>
              </a:rPr>
              <a:t>can </a:t>
            </a:r>
            <a:r>
              <a:rPr sz="2600" dirty="0">
                <a:latin typeface="等线"/>
                <a:cs typeface="等线"/>
              </a:rPr>
              <a:t>be</a:t>
            </a:r>
            <a:r>
              <a:rPr sz="2600" spc="-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passed</a:t>
            </a:r>
            <a:r>
              <a:rPr sz="2600" spc="-15" dirty="0">
                <a:latin typeface="等线"/>
                <a:cs typeface="等线"/>
              </a:rPr>
              <a:t> </a:t>
            </a:r>
            <a:r>
              <a:rPr sz="2600" spc="-25" dirty="0">
                <a:latin typeface="等线"/>
                <a:cs typeface="等线"/>
              </a:rPr>
              <a:t>in.</a:t>
            </a:r>
            <a:endParaRPr sz="26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191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latin typeface="等线"/>
                <a:cs typeface="等线"/>
              </a:rPr>
              <a:t>Example</a:t>
            </a:r>
            <a:r>
              <a:rPr sz="2200" spc="-55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use</a:t>
            </a:r>
            <a:r>
              <a:rPr sz="2200" spc="-5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case:</a:t>
            </a:r>
            <a:r>
              <a:rPr sz="2200" spc="-50" dirty="0">
                <a:latin typeface="等线"/>
                <a:cs typeface="等线"/>
              </a:rPr>
              <a:t> </a:t>
            </a:r>
            <a:r>
              <a:rPr sz="2200" dirty="0">
                <a:latin typeface="等线"/>
                <a:cs typeface="等线"/>
              </a:rPr>
              <a:t>User</a:t>
            </a:r>
            <a:r>
              <a:rPr sz="2200" spc="-50" dirty="0">
                <a:latin typeface="等线"/>
                <a:cs typeface="等线"/>
              </a:rPr>
              <a:t> </a:t>
            </a:r>
            <a:r>
              <a:rPr sz="2200" spc="-10" dirty="0">
                <a:latin typeface="等线"/>
                <a:cs typeface="等线"/>
              </a:rPr>
              <a:t>customization</a:t>
            </a:r>
            <a:endParaRPr sz="22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896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949C822-6619-2DCB-8BDC-1DDD85F97CFF}"/>
              </a:ext>
            </a:extLst>
          </p:cNvPr>
          <p:cNvSpPr txBox="1">
            <a:spLocks noGrp="1"/>
          </p:cNvSpPr>
          <p:nvPr/>
        </p:nvSpPr>
        <p:spPr>
          <a:xfrm>
            <a:off x="0" y="11046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Pitfalls</a:t>
            </a:r>
            <a:r>
              <a:rPr spc="-185" dirty="0"/>
              <a:t> </a:t>
            </a:r>
            <a:r>
              <a:rPr dirty="0"/>
              <a:t>of</a:t>
            </a:r>
            <a:r>
              <a:rPr spc="-175" dirty="0"/>
              <a:t> </a:t>
            </a:r>
            <a:r>
              <a:rPr dirty="0"/>
              <a:t>Prefix</a:t>
            </a:r>
            <a:r>
              <a:rPr spc="-170" dirty="0"/>
              <a:t> </a:t>
            </a:r>
            <a:r>
              <a:rPr dirty="0"/>
              <a:t>and</a:t>
            </a:r>
            <a:r>
              <a:rPr spc="-175" dirty="0"/>
              <a:t> </a:t>
            </a:r>
            <a:r>
              <a:rPr dirty="0"/>
              <a:t>Prompt</a:t>
            </a:r>
            <a:r>
              <a:rPr spc="-170" dirty="0"/>
              <a:t> </a:t>
            </a:r>
            <a:r>
              <a:rPr spc="-10" dirty="0"/>
              <a:t>Tuning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B2BBBCA-2A17-8857-C519-52B456465AE5}"/>
              </a:ext>
            </a:extLst>
          </p:cNvPr>
          <p:cNvSpPr txBox="1"/>
          <p:nvPr/>
        </p:nvSpPr>
        <p:spPr>
          <a:xfrm>
            <a:off x="1795463" y="1214878"/>
            <a:ext cx="9957435" cy="388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16510" indent="-22860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In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practice,</a:t>
            </a:r>
            <a:r>
              <a:rPr sz="2800" spc="-8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these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methods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tend</a:t>
            </a:r>
            <a:r>
              <a:rPr sz="2800" spc="-8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converge</a:t>
            </a:r>
            <a:r>
              <a:rPr sz="2800" spc="-8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significantly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slower </a:t>
            </a:r>
            <a:r>
              <a:rPr sz="2800" dirty="0">
                <a:latin typeface="等线"/>
                <a:cs typeface="等线"/>
              </a:rPr>
              <a:t>than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full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parameter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fine-</a:t>
            </a:r>
            <a:r>
              <a:rPr sz="2800" spc="-10" dirty="0">
                <a:latin typeface="等线"/>
                <a:cs typeface="等线"/>
              </a:rPr>
              <a:t>tuning.</a:t>
            </a:r>
            <a:endParaRPr sz="2800" dirty="0">
              <a:latin typeface="等线"/>
              <a:cs typeface="等线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75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Unclear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what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best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prefix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length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is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for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any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particular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task.</a:t>
            </a:r>
            <a:endParaRPr sz="2800" dirty="0">
              <a:latin typeface="等线"/>
              <a:cs typeface="等线"/>
            </a:endParaRPr>
          </a:p>
          <a:p>
            <a:pPr marL="698500" marR="5080" lvl="1" indent="-228600">
              <a:lnSpc>
                <a:spcPct val="150000"/>
              </a:lnSpc>
              <a:spcBef>
                <a:spcPts val="590"/>
              </a:spcBef>
              <a:buFont typeface="Arial"/>
              <a:buChar char="•"/>
              <a:tabLst>
                <a:tab pos="698500" algn="l"/>
              </a:tabLst>
            </a:pPr>
            <a:r>
              <a:rPr lang="en-US" sz="2400" spc="-10" dirty="0">
                <a:latin typeface="等线"/>
                <a:cs typeface="等线"/>
              </a:rPr>
              <a:t>Every sequence position dedicated to the prefix reduces the number of positions available for your actual task.</a:t>
            </a:r>
            <a:endParaRPr sz="2400" dirty="0">
              <a:latin typeface="等线"/>
              <a:cs typeface="等线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17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Learned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embeddings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are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not</a:t>
            </a:r>
            <a:r>
              <a:rPr sz="2800" spc="-8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very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interpretable.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2085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0F0B3F7-F284-2ABF-3BBA-E8D27F357239}"/>
              </a:ext>
            </a:extLst>
          </p:cNvPr>
          <p:cNvSpPr txBox="1">
            <a:spLocks noGrp="1"/>
          </p:cNvSpPr>
          <p:nvPr/>
        </p:nvSpPr>
        <p:spPr>
          <a:xfrm>
            <a:off x="1" y="16865"/>
            <a:ext cx="12196762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What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 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is 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Fine-tuning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9BEC8C6-D092-2CDA-6544-E4123A62D5B8}"/>
              </a:ext>
            </a:extLst>
          </p:cNvPr>
          <p:cNvSpPr txBox="1"/>
          <p:nvPr/>
        </p:nvSpPr>
        <p:spPr>
          <a:xfrm>
            <a:off x="961548" y="956888"/>
            <a:ext cx="10273665" cy="424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ct val="139900"/>
              </a:lnSpc>
              <a:spcBef>
                <a:spcPts val="100"/>
              </a:spcBef>
            </a:pPr>
            <a:r>
              <a:rPr sz="2400" spc="-10" dirty="0">
                <a:latin typeface="等线"/>
                <a:cs typeface="等线"/>
              </a:rPr>
              <a:t>Fine-</a:t>
            </a:r>
            <a:r>
              <a:rPr sz="2400" dirty="0">
                <a:latin typeface="等线"/>
                <a:cs typeface="等线"/>
              </a:rPr>
              <a:t>tuning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process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of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taking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that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already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trained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0" dirty="0">
                <a:latin typeface="等线"/>
                <a:cs typeface="等线"/>
              </a:rPr>
              <a:t>some </a:t>
            </a:r>
            <a:r>
              <a:rPr sz="2400" dirty="0">
                <a:latin typeface="等线"/>
                <a:cs typeface="等线"/>
              </a:rPr>
              <a:t>task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and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tweaking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it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perform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similar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task.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It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often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used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when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new </a:t>
            </a:r>
            <a:r>
              <a:rPr sz="2400" dirty="0">
                <a:latin typeface="等线"/>
                <a:cs typeface="等线"/>
              </a:rPr>
              <a:t>dataset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or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task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requires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have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some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modifications,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or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when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the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not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performing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well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on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specific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task.</a:t>
            </a:r>
            <a:endParaRPr sz="2400" dirty="0">
              <a:latin typeface="等线"/>
              <a:cs typeface="等线"/>
            </a:endParaRPr>
          </a:p>
          <a:p>
            <a:pPr marL="12700" marR="192405">
              <a:lnSpc>
                <a:spcPct val="139900"/>
              </a:lnSpc>
              <a:spcBef>
                <a:spcPts val="1000"/>
              </a:spcBef>
            </a:pPr>
            <a:r>
              <a:rPr sz="2400" dirty="0">
                <a:latin typeface="等线"/>
                <a:cs typeface="等线"/>
              </a:rPr>
              <a:t>For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example,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trained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generate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stories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can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be</a:t>
            </a:r>
            <a:r>
              <a:rPr sz="2400" spc="-10" dirty="0">
                <a:latin typeface="等线"/>
                <a:cs typeface="等线"/>
              </a:rPr>
              <a:t> fine-</a:t>
            </a:r>
            <a:r>
              <a:rPr sz="2400" dirty="0">
                <a:latin typeface="等线"/>
                <a:cs typeface="等线"/>
              </a:rPr>
              <a:t>tuned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to </a:t>
            </a:r>
            <a:r>
              <a:rPr sz="2400" dirty="0">
                <a:latin typeface="等线"/>
                <a:cs typeface="等线"/>
              </a:rPr>
              <a:t>generate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poems.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This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possible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because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has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already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learned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how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generate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casual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language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and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write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stories,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this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skill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can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also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be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used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to </a:t>
            </a:r>
            <a:r>
              <a:rPr sz="2400" dirty="0">
                <a:latin typeface="等线"/>
                <a:cs typeface="等线"/>
              </a:rPr>
              <a:t>generate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poems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if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tweaked</a:t>
            </a:r>
            <a:r>
              <a:rPr sz="2400" spc="-10" dirty="0">
                <a:latin typeface="等线"/>
                <a:cs typeface="等线"/>
              </a:rPr>
              <a:t> properly.</a:t>
            </a:r>
            <a:endParaRPr sz="24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6574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C9B0094E-D5DA-7AEA-A7DD-D135A535D044}"/>
              </a:ext>
            </a:extLst>
          </p:cNvPr>
          <p:cNvSpPr txBox="1">
            <a:spLocks noGrp="1"/>
          </p:cNvSpPr>
          <p:nvPr/>
        </p:nvSpPr>
        <p:spPr>
          <a:xfrm>
            <a:off x="-1" y="35728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Adapters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CA0DEFF-0D71-637D-D0F8-EAE25E929704}"/>
              </a:ext>
            </a:extLst>
          </p:cNvPr>
          <p:cNvSpPr txBox="1"/>
          <p:nvPr/>
        </p:nvSpPr>
        <p:spPr>
          <a:xfrm>
            <a:off x="461457" y="1193333"/>
            <a:ext cx="5203825" cy="4875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828675" indent="-228600">
              <a:lnSpc>
                <a:spcPct val="1399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等线"/>
                <a:cs typeface="等线"/>
              </a:rPr>
              <a:t>Adapters</a:t>
            </a:r>
            <a:r>
              <a:rPr sz="2400" spc="-3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are</a:t>
            </a:r>
            <a:r>
              <a:rPr lang="en-US" sz="2400" spc="-15" dirty="0">
                <a:latin typeface="等线"/>
                <a:cs typeface="等线"/>
              </a:rPr>
              <a:t> </a:t>
            </a:r>
            <a:r>
              <a:rPr sz="2400" b="1" dirty="0">
                <a:latin typeface="等线"/>
                <a:cs typeface="等线"/>
              </a:rPr>
              <a:t>new</a:t>
            </a:r>
            <a:r>
              <a:rPr sz="2400" b="1" spc="-10" dirty="0">
                <a:latin typeface="等线"/>
                <a:cs typeface="等线"/>
              </a:rPr>
              <a:t> </a:t>
            </a:r>
            <a:r>
              <a:rPr sz="2400" b="1" dirty="0">
                <a:latin typeface="等线"/>
                <a:cs typeface="等线"/>
              </a:rPr>
              <a:t>modules</a:t>
            </a:r>
            <a:r>
              <a:rPr sz="2400" b="1" spc="-10" dirty="0">
                <a:latin typeface="等线"/>
                <a:cs typeface="等线"/>
              </a:rPr>
              <a:t> </a:t>
            </a:r>
            <a:r>
              <a:rPr lang="en-US" sz="2400" spc="-10" dirty="0">
                <a:latin typeface="等线"/>
                <a:cs typeface="等线"/>
              </a:rPr>
              <a:t>that</a:t>
            </a:r>
            <a:r>
              <a:rPr lang="en-US" sz="2400" b="1" spc="-10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are </a:t>
            </a:r>
            <a:r>
              <a:rPr sz="2400" dirty="0">
                <a:latin typeface="等线"/>
                <a:cs typeface="等线"/>
              </a:rPr>
              <a:t>added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between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layers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of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0" dirty="0">
                <a:latin typeface="等线"/>
                <a:cs typeface="等线"/>
              </a:rPr>
              <a:t>pre-</a:t>
            </a:r>
            <a:r>
              <a:rPr sz="2400" dirty="0">
                <a:latin typeface="等线"/>
                <a:cs typeface="等线"/>
              </a:rPr>
              <a:t>trained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network.</a:t>
            </a:r>
            <a:endParaRPr sz="2400" dirty="0">
              <a:latin typeface="等线"/>
              <a:cs typeface="等线"/>
            </a:endParaRPr>
          </a:p>
          <a:p>
            <a:pPr marL="241300" marR="84455" indent="-228600">
              <a:lnSpc>
                <a:spcPct val="13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等线"/>
                <a:cs typeface="等线"/>
              </a:rPr>
              <a:t>The</a:t>
            </a:r>
            <a:r>
              <a:rPr sz="2400" spc="-30" dirty="0">
                <a:latin typeface="等线"/>
                <a:cs typeface="等线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original</a:t>
            </a:r>
            <a:r>
              <a:rPr sz="2400" spc="-15" dirty="0">
                <a:solidFill>
                  <a:srgbClr val="C00000"/>
                </a:solidFill>
                <a:latin typeface="等线"/>
                <a:cs typeface="等线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model</a:t>
            </a:r>
            <a:r>
              <a:rPr sz="2400" spc="-15" dirty="0">
                <a:solidFill>
                  <a:srgbClr val="C00000"/>
                </a:solidFill>
                <a:latin typeface="等线"/>
                <a:cs typeface="等线"/>
              </a:rPr>
              <a:t> </a:t>
            </a:r>
            <a:r>
              <a:rPr sz="2400" dirty="0">
                <a:solidFill>
                  <a:srgbClr val="C00000"/>
                </a:solidFill>
                <a:latin typeface="等线"/>
                <a:cs typeface="等线"/>
              </a:rPr>
              <a:t>weights</a:t>
            </a:r>
            <a:r>
              <a:rPr sz="2400" spc="-15" dirty="0">
                <a:solidFill>
                  <a:srgbClr val="C00000"/>
                </a:solidFill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are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b="1" spc="-10" dirty="0">
                <a:latin typeface="等线"/>
                <a:cs typeface="等线"/>
              </a:rPr>
              <a:t>fixed</a:t>
            </a:r>
            <a:r>
              <a:rPr sz="2400" spc="-10" dirty="0">
                <a:latin typeface="等线"/>
                <a:cs typeface="等线"/>
              </a:rPr>
              <a:t>; </a:t>
            </a:r>
            <a:r>
              <a:rPr lang="en-US" sz="2400" dirty="0">
                <a:latin typeface="等线"/>
                <a:cs typeface="等线"/>
              </a:rPr>
              <a:t>only the </a:t>
            </a:r>
            <a:r>
              <a:rPr lang="en-US" altLang="zh-CN" sz="2400" dirty="0">
                <a:solidFill>
                  <a:srgbClr val="C00000"/>
                </a:solidFill>
                <a:latin typeface="等线"/>
                <a:cs typeface="等线"/>
              </a:rPr>
              <a:t>weights </a:t>
            </a:r>
            <a:r>
              <a:rPr lang="en-US" altLang="zh-CN" sz="2400" dirty="0">
                <a:latin typeface="等线"/>
                <a:cs typeface="等线"/>
              </a:rPr>
              <a:t>of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solidFill>
                  <a:srgbClr val="006FC0"/>
                </a:solidFill>
                <a:latin typeface="等线"/>
                <a:cs typeface="等线"/>
              </a:rPr>
              <a:t>adapter</a:t>
            </a:r>
            <a:r>
              <a:rPr sz="2400" spc="-15" dirty="0">
                <a:solidFill>
                  <a:srgbClr val="006FC0"/>
                </a:solidFill>
                <a:latin typeface="等线"/>
                <a:cs typeface="等线"/>
              </a:rPr>
              <a:t> </a:t>
            </a:r>
            <a:r>
              <a:rPr sz="2400" dirty="0">
                <a:solidFill>
                  <a:srgbClr val="006FC0"/>
                </a:solidFill>
                <a:latin typeface="等线"/>
                <a:cs typeface="等线"/>
              </a:rPr>
              <a:t>modules</a:t>
            </a:r>
            <a:r>
              <a:rPr sz="2400" spc="-15" dirty="0">
                <a:solidFill>
                  <a:srgbClr val="006FC0"/>
                </a:solidFill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are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b="1" spc="-10" dirty="0">
                <a:latin typeface="等线"/>
                <a:cs typeface="等线"/>
              </a:rPr>
              <a:t>tuned</a:t>
            </a:r>
            <a:r>
              <a:rPr sz="2400" spc="-10" dirty="0">
                <a:latin typeface="等线"/>
                <a:cs typeface="等线"/>
              </a:rPr>
              <a:t>.</a:t>
            </a:r>
            <a:endParaRPr sz="2400" dirty="0">
              <a:latin typeface="等线"/>
              <a:cs typeface="等线"/>
            </a:endParaRPr>
          </a:p>
          <a:p>
            <a:pPr marL="241300" marR="5080" indent="-228600">
              <a:lnSpc>
                <a:spcPct val="1399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dirty="0">
                <a:latin typeface="等线"/>
                <a:cs typeface="等线"/>
              </a:rPr>
              <a:t>The</a:t>
            </a:r>
            <a:r>
              <a:rPr sz="2400" spc="-3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adapters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are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initialized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such</a:t>
            </a:r>
            <a:r>
              <a:rPr sz="2400" spc="-20" dirty="0">
                <a:latin typeface="等线"/>
                <a:cs typeface="等线"/>
              </a:rPr>
              <a:t> that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output</a:t>
            </a:r>
            <a:r>
              <a:rPr sz="2400" spc="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of the</a:t>
            </a:r>
            <a:r>
              <a:rPr sz="2400" spc="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adapter-inserted </a:t>
            </a:r>
            <a:r>
              <a:rPr sz="2400" dirty="0">
                <a:latin typeface="等线"/>
                <a:cs typeface="等线"/>
              </a:rPr>
              <a:t>module</a:t>
            </a:r>
            <a:r>
              <a:rPr sz="2400" spc="-3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resembles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original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model.</a:t>
            </a:r>
            <a:endParaRPr sz="2400" dirty="0">
              <a:latin typeface="等线"/>
              <a:cs typeface="等线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25C737EC-8770-1E1A-F4E9-D927B7371961}"/>
              </a:ext>
            </a:extLst>
          </p:cNvPr>
          <p:cNvGrpSpPr/>
          <p:nvPr/>
        </p:nvGrpSpPr>
        <p:grpSpPr>
          <a:xfrm>
            <a:off x="5935216" y="1567691"/>
            <a:ext cx="5799807" cy="3676107"/>
            <a:chOff x="5958899" y="2106003"/>
            <a:chExt cx="5799807" cy="3676107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49879F32-CB85-D4F8-AFEC-327F5313A9B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86259" y="2106003"/>
              <a:ext cx="2172447" cy="3636838"/>
            </a:xfrm>
            <a:prstGeom prst="rect">
              <a:avLst/>
            </a:prstGeom>
          </p:spPr>
        </p:pic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C7EACFF1-AF6A-81C5-744D-38B687C1264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8899" y="2142251"/>
              <a:ext cx="2151529" cy="3639859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07628F45-332A-AE28-254F-2061228E8AFE}"/>
                </a:ext>
              </a:extLst>
            </p:cNvPr>
            <p:cNvSpPr/>
            <p:nvPr/>
          </p:nvSpPr>
          <p:spPr>
            <a:xfrm>
              <a:off x="7410805" y="3046082"/>
              <a:ext cx="2179320" cy="1604010"/>
            </a:xfrm>
            <a:custGeom>
              <a:avLst/>
              <a:gdLst/>
              <a:ahLst/>
              <a:cxnLst/>
              <a:rect l="l" t="t" r="r" b="b"/>
              <a:pathLst>
                <a:path w="2179320" h="1604010">
                  <a:moveTo>
                    <a:pt x="2176983" y="544461"/>
                  </a:moveTo>
                  <a:lnTo>
                    <a:pt x="2157336" y="515480"/>
                  </a:lnTo>
                  <a:lnTo>
                    <a:pt x="2022881" y="425729"/>
                  </a:lnTo>
                  <a:lnTo>
                    <a:pt x="1977478" y="395414"/>
                  </a:lnTo>
                  <a:lnTo>
                    <a:pt x="1961476" y="390601"/>
                  </a:lnTo>
                  <a:lnTo>
                    <a:pt x="1957260" y="390944"/>
                  </a:lnTo>
                  <a:lnTo>
                    <a:pt x="1922627" y="460019"/>
                  </a:lnTo>
                  <a:lnTo>
                    <a:pt x="16014" y="0"/>
                  </a:lnTo>
                  <a:lnTo>
                    <a:pt x="2616" y="55549"/>
                  </a:lnTo>
                  <a:lnTo>
                    <a:pt x="1909521" y="515632"/>
                  </a:lnTo>
                  <a:lnTo>
                    <a:pt x="1898294" y="563295"/>
                  </a:lnTo>
                  <a:lnTo>
                    <a:pt x="1897634" y="567448"/>
                  </a:lnTo>
                  <a:lnTo>
                    <a:pt x="1897672" y="572249"/>
                  </a:lnTo>
                  <a:lnTo>
                    <a:pt x="1898167" y="575843"/>
                  </a:lnTo>
                  <a:lnTo>
                    <a:pt x="1925218" y="598411"/>
                  </a:lnTo>
                  <a:lnTo>
                    <a:pt x="1929422" y="598220"/>
                  </a:lnTo>
                  <a:lnTo>
                    <a:pt x="2116175" y="576402"/>
                  </a:lnTo>
                  <a:lnTo>
                    <a:pt x="2151735" y="572249"/>
                  </a:lnTo>
                  <a:lnTo>
                    <a:pt x="2155748" y="571474"/>
                  </a:lnTo>
                  <a:lnTo>
                    <a:pt x="2159622" y="570153"/>
                  </a:lnTo>
                  <a:lnTo>
                    <a:pt x="2163254" y="568274"/>
                  </a:lnTo>
                  <a:lnTo>
                    <a:pt x="2164169" y="567626"/>
                  </a:lnTo>
                  <a:lnTo>
                    <a:pt x="2166594" y="565912"/>
                  </a:lnTo>
                  <a:lnTo>
                    <a:pt x="2176602" y="548538"/>
                  </a:lnTo>
                  <a:lnTo>
                    <a:pt x="2176983" y="544461"/>
                  </a:lnTo>
                  <a:close/>
                </a:path>
                <a:path w="2179320" h="1604010">
                  <a:moveTo>
                    <a:pt x="2178748" y="839825"/>
                  </a:moveTo>
                  <a:lnTo>
                    <a:pt x="2168106" y="816889"/>
                  </a:lnTo>
                  <a:lnTo>
                    <a:pt x="2166188" y="815378"/>
                  </a:lnTo>
                  <a:lnTo>
                    <a:pt x="1927047" y="805776"/>
                  </a:lnTo>
                  <a:lnTo>
                    <a:pt x="1922843" y="805992"/>
                  </a:lnTo>
                  <a:lnTo>
                    <a:pt x="1897888" y="835190"/>
                  </a:lnTo>
                  <a:lnTo>
                    <a:pt x="1898319" y="839381"/>
                  </a:lnTo>
                  <a:lnTo>
                    <a:pt x="1899361" y="843457"/>
                  </a:lnTo>
                  <a:lnTo>
                    <a:pt x="1914982" y="889889"/>
                  </a:lnTo>
                  <a:lnTo>
                    <a:pt x="0" y="1549869"/>
                  </a:lnTo>
                  <a:lnTo>
                    <a:pt x="18618" y="1603908"/>
                  </a:lnTo>
                  <a:lnTo>
                    <a:pt x="1933219" y="944054"/>
                  </a:lnTo>
                  <a:lnTo>
                    <a:pt x="1948726" y="990079"/>
                  </a:lnTo>
                  <a:lnTo>
                    <a:pt x="1974126" y="1009484"/>
                  </a:lnTo>
                  <a:lnTo>
                    <a:pt x="1978355" y="1009421"/>
                  </a:lnTo>
                  <a:lnTo>
                    <a:pt x="2032266" y="971842"/>
                  </a:lnTo>
                  <a:lnTo>
                    <a:pt x="2160346" y="867613"/>
                  </a:lnTo>
                  <a:lnTo>
                    <a:pt x="2178342" y="843902"/>
                  </a:lnTo>
                  <a:lnTo>
                    <a:pt x="2178748" y="839825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>
              <a:defPPr>
                <a:defRPr kern="0"/>
              </a:defPPr>
            </a:lstStyle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693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C1CDD1E-84E2-AF89-3022-EF03962AF281}"/>
              </a:ext>
            </a:extLst>
          </p:cNvPr>
          <p:cNvSpPr txBox="1">
            <a:spLocks noGrp="1"/>
          </p:cNvSpPr>
          <p:nvPr/>
        </p:nvSpPr>
        <p:spPr>
          <a:xfrm>
            <a:off x="-1" y="23730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Adapters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73FD8975-DCDA-FAD1-FBA7-B9DE0E4EE4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42505" y="1042578"/>
            <a:ext cx="7381034" cy="4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3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6E260C8-958D-234A-6A6C-95FF41E3FE96}"/>
              </a:ext>
            </a:extLst>
          </p:cNvPr>
          <p:cNvSpPr txBox="1">
            <a:spLocks noGrp="1"/>
          </p:cNvSpPr>
          <p:nvPr/>
        </p:nvSpPr>
        <p:spPr>
          <a:xfrm>
            <a:off x="0" y="3244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40" dirty="0"/>
              <a:t> </a:t>
            </a:r>
            <a:r>
              <a:rPr dirty="0"/>
              <a:t>of</a:t>
            </a:r>
            <a:r>
              <a:rPr spc="-100" dirty="0"/>
              <a:t> </a:t>
            </a:r>
            <a:r>
              <a:rPr spc="-70" dirty="0"/>
              <a:t>Adapter-</a:t>
            </a:r>
            <a:r>
              <a:rPr dirty="0"/>
              <a:t>Based</a:t>
            </a:r>
            <a:r>
              <a:rPr spc="-10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259BF80-FCAC-610C-EDD6-39C81110F417}"/>
              </a:ext>
            </a:extLst>
          </p:cNvPr>
          <p:cNvSpPr txBox="1"/>
          <p:nvPr/>
        </p:nvSpPr>
        <p:spPr>
          <a:xfrm>
            <a:off x="897731" y="1450398"/>
            <a:ext cx="9826625" cy="36898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Have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been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shown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quite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effective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in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multi-</a:t>
            </a:r>
            <a:r>
              <a:rPr sz="2800" dirty="0">
                <a:latin typeface="等线"/>
                <a:cs typeface="等线"/>
              </a:rPr>
              <a:t>task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settings.</a:t>
            </a:r>
            <a:endParaRPr sz="2800" dirty="0">
              <a:latin typeface="等线"/>
              <a:cs typeface="等线"/>
            </a:endParaRPr>
          </a:p>
          <a:p>
            <a:pPr marL="698500" marR="934085" lvl="1" indent="-228600">
              <a:lnSpc>
                <a:spcPct val="154000"/>
              </a:lnSpc>
              <a:spcBef>
                <a:spcPts val="475"/>
              </a:spcBef>
              <a:buFont typeface="Arial"/>
              <a:buChar char="•"/>
              <a:tabLst>
                <a:tab pos="698500" algn="l"/>
                <a:tab pos="2755265" algn="l"/>
              </a:tabLst>
            </a:pPr>
            <a:r>
              <a:rPr sz="2400" dirty="0">
                <a:latin typeface="等线"/>
                <a:cs typeface="等线"/>
              </a:rPr>
              <a:t>There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are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methods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for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training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task-</a:t>
            </a:r>
            <a:r>
              <a:rPr sz="2400" dirty="0">
                <a:latin typeface="等线"/>
                <a:cs typeface="等线"/>
              </a:rPr>
              <a:t>specific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adapters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and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0" dirty="0">
                <a:latin typeface="等线"/>
                <a:cs typeface="等线"/>
              </a:rPr>
              <a:t>then </a:t>
            </a:r>
            <a:r>
              <a:rPr sz="2400" dirty="0">
                <a:latin typeface="等线"/>
                <a:cs typeface="等线"/>
              </a:rPr>
              <a:t>combining</a:t>
            </a:r>
            <a:r>
              <a:rPr sz="2400" spc="-40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the</a:t>
            </a:r>
            <a:r>
              <a:rPr lang="en-US" sz="2400" spc="-25" dirty="0">
                <a:latin typeface="等线"/>
                <a:cs typeface="等线"/>
              </a:rPr>
              <a:t>m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leverage</a:t>
            </a:r>
            <a:r>
              <a:rPr sz="2400" spc="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 </a:t>
            </a:r>
            <a:r>
              <a:rPr sz="2400" spc="-10" dirty="0">
                <a:latin typeface="等线"/>
                <a:cs typeface="等线"/>
              </a:rPr>
              <a:t>cross-</a:t>
            </a:r>
            <a:r>
              <a:rPr sz="2400" dirty="0">
                <a:latin typeface="等线"/>
                <a:cs typeface="等线"/>
              </a:rPr>
              <a:t>task</a:t>
            </a:r>
            <a:r>
              <a:rPr sz="2400" spc="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knowledge.</a:t>
            </a:r>
            <a:endParaRPr sz="2400" dirty="0">
              <a:latin typeface="等线"/>
              <a:cs typeface="等线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Font typeface="Arial"/>
              <a:buChar char="•"/>
            </a:pPr>
            <a:endParaRPr sz="16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Tend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faster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tune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than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full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model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fine</a:t>
            </a:r>
            <a:r>
              <a:rPr lang="en-US" sz="2800" spc="-10" dirty="0">
                <a:latin typeface="等线"/>
                <a:cs typeface="等线"/>
              </a:rPr>
              <a:t>-</a:t>
            </a:r>
            <a:r>
              <a:rPr sz="2800" spc="-10" dirty="0">
                <a:latin typeface="等线"/>
                <a:cs typeface="等线"/>
              </a:rPr>
              <a:t>tuning.</a:t>
            </a:r>
            <a:endParaRPr sz="2800" dirty="0">
              <a:latin typeface="等线"/>
              <a:cs typeface="等线"/>
            </a:endParaRP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2800" spc="-10" dirty="0">
                <a:latin typeface="等线"/>
                <a:cs typeface="等线"/>
              </a:rPr>
              <a:t>Possibly more robust to adversarial perturbations of the tuning data compared to full model fine-tuning</a:t>
            </a:r>
            <a:r>
              <a:rPr sz="2800" spc="-10" dirty="0">
                <a:latin typeface="等线"/>
                <a:cs typeface="等线"/>
              </a:rPr>
              <a:t>.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02191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D88B3DD-9B3C-8F51-9BE8-BA7DEF61E24D}"/>
              </a:ext>
            </a:extLst>
          </p:cNvPr>
          <p:cNvSpPr txBox="1">
            <a:spLocks noGrp="1"/>
          </p:cNvSpPr>
          <p:nvPr/>
        </p:nvSpPr>
        <p:spPr>
          <a:xfrm>
            <a:off x="0" y="26873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Pitfalls</a:t>
            </a:r>
            <a:r>
              <a:rPr spc="-210" dirty="0"/>
              <a:t> </a:t>
            </a:r>
            <a:r>
              <a:rPr dirty="0"/>
              <a:t>or</a:t>
            </a:r>
            <a:r>
              <a:rPr spc="-204" dirty="0"/>
              <a:t> </a:t>
            </a:r>
            <a:r>
              <a:rPr dirty="0"/>
              <a:t>Adapter</a:t>
            </a:r>
            <a:r>
              <a:rPr spc="-204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01537F0-E219-CEF5-46C0-A60BC83279E6}"/>
              </a:ext>
            </a:extLst>
          </p:cNvPr>
          <p:cNvSpPr txBox="1">
            <a:spLocks noGrp="1"/>
          </p:cNvSpPr>
          <p:nvPr/>
        </p:nvSpPr>
        <p:spPr>
          <a:xfrm>
            <a:off x="897731" y="1255597"/>
            <a:ext cx="10197465" cy="4485640"/>
          </a:xfrm>
          <a:prstGeom prst="rect">
            <a:avLst/>
          </a:prstGeom>
        </p:spPr>
        <p:txBody>
          <a:bodyPr vert="horz" wrap="square" lIns="0" tIns="201294" rIns="0" bIns="0" rtlCol="0">
            <a:spAutoFit/>
          </a:bodyPr>
          <a:lstStyle>
            <a:lvl1pPr marL="0">
              <a:defRPr sz="2800" b="0" i="0">
                <a:solidFill>
                  <a:schemeClr val="tx1"/>
                </a:solidFill>
                <a:latin typeface="等线"/>
                <a:ea typeface="+mn-ea"/>
                <a:cs typeface="等线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Adding</a:t>
            </a:r>
            <a:r>
              <a:rPr spc="-75" dirty="0"/>
              <a:t> </a:t>
            </a:r>
            <a:r>
              <a:rPr dirty="0"/>
              <a:t>in</a:t>
            </a:r>
            <a:r>
              <a:rPr spc="-80" dirty="0"/>
              <a:t> </a:t>
            </a:r>
            <a:r>
              <a:rPr dirty="0"/>
              <a:t>new</a:t>
            </a:r>
            <a:r>
              <a:rPr spc="-75" dirty="0"/>
              <a:t> </a:t>
            </a:r>
            <a:r>
              <a:rPr dirty="0"/>
              <a:t>layers</a:t>
            </a:r>
            <a:r>
              <a:rPr spc="-75" dirty="0"/>
              <a:t> </a:t>
            </a:r>
            <a:r>
              <a:rPr dirty="0"/>
              <a:t>means</a:t>
            </a:r>
            <a:r>
              <a:rPr spc="-75" dirty="0"/>
              <a:t> 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inference</a:t>
            </a:r>
            <a:r>
              <a:rPr spc="-75" dirty="0"/>
              <a:t> </a:t>
            </a:r>
            <a:r>
              <a:rPr spc="-10" dirty="0"/>
              <a:t>slower.</a:t>
            </a:r>
          </a:p>
          <a:p>
            <a:pPr marL="241300" marR="508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dirty="0"/>
              <a:t>It</a:t>
            </a:r>
            <a:r>
              <a:rPr spc="-60" dirty="0"/>
              <a:t> </a:t>
            </a:r>
            <a:r>
              <a:rPr dirty="0"/>
              <a:t>also</a:t>
            </a:r>
            <a:r>
              <a:rPr spc="-60" dirty="0"/>
              <a:t> </a:t>
            </a:r>
            <a:r>
              <a:rPr dirty="0"/>
              <a:t>makes</a:t>
            </a:r>
            <a:r>
              <a:rPr spc="-55" dirty="0"/>
              <a:t> </a:t>
            </a:r>
            <a:r>
              <a:rPr dirty="0"/>
              <a:t>the</a:t>
            </a:r>
            <a:r>
              <a:rPr spc="-55" dirty="0"/>
              <a:t> </a:t>
            </a:r>
            <a:r>
              <a:rPr dirty="0"/>
              <a:t>model</a:t>
            </a:r>
            <a:r>
              <a:rPr spc="-60" dirty="0"/>
              <a:t> </a:t>
            </a:r>
            <a:r>
              <a:rPr dirty="0"/>
              <a:t>bigger</a:t>
            </a:r>
            <a:r>
              <a:rPr spc="-55" dirty="0"/>
              <a:t> </a:t>
            </a:r>
            <a:r>
              <a:rPr dirty="0"/>
              <a:t>(possibly</a:t>
            </a:r>
            <a:r>
              <a:rPr spc="-60" dirty="0"/>
              <a:t> </a:t>
            </a:r>
            <a:r>
              <a:rPr dirty="0"/>
              <a:t>harder</a:t>
            </a:r>
            <a:r>
              <a:rPr spc="-55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fit</a:t>
            </a:r>
            <a:r>
              <a:rPr spc="-60" dirty="0"/>
              <a:t> </a:t>
            </a:r>
            <a:r>
              <a:rPr dirty="0"/>
              <a:t>on</a:t>
            </a:r>
            <a:r>
              <a:rPr spc="-55" dirty="0"/>
              <a:t> </a:t>
            </a:r>
            <a:r>
              <a:rPr spc="-10" dirty="0"/>
              <a:t>available </a:t>
            </a:r>
            <a:r>
              <a:rPr dirty="0"/>
              <a:t>Accelerators,</a:t>
            </a:r>
            <a:r>
              <a:rPr spc="-100" dirty="0"/>
              <a:t> </a:t>
            </a:r>
            <a:r>
              <a:rPr dirty="0"/>
              <a:t>like</a:t>
            </a:r>
            <a:r>
              <a:rPr spc="-95" dirty="0"/>
              <a:t> </a:t>
            </a:r>
            <a:r>
              <a:rPr dirty="0"/>
              <a:t>GPUs,</a:t>
            </a:r>
            <a:r>
              <a:rPr spc="-95" dirty="0"/>
              <a:t> </a:t>
            </a:r>
            <a:r>
              <a:rPr spc="-10" dirty="0"/>
              <a:t>NPUs).</a:t>
            </a:r>
          </a:p>
          <a:p>
            <a:pPr marL="241300" marR="586105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  <a:tab pos="1187450" algn="l"/>
              </a:tabLst>
            </a:pPr>
            <a:r>
              <a:rPr dirty="0"/>
              <a:t>Adapter</a:t>
            </a:r>
            <a:r>
              <a:rPr spc="-75" dirty="0"/>
              <a:t> </a:t>
            </a:r>
            <a:r>
              <a:rPr dirty="0"/>
              <a:t>layers</a:t>
            </a:r>
            <a:r>
              <a:rPr spc="-75" dirty="0"/>
              <a:t> </a:t>
            </a:r>
            <a:r>
              <a:rPr dirty="0"/>
              <a:t>need</a:t>
            </a:r>
            <a:r>
              <a:rPr spc="-7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be</a:t>
            </a:r>
            <a:r>
              <a:rPr spc="-70" dirty="0"/>
              <a:t> </a:t>
            </a:r>
            <a:r>
              <a:rPr dirty="0"/>
              <a:t>processed</a:t>
            </a:r>
            <a:r>
              <a:rPr spc="-75" dirty="0"/>
              <a:t> </a:t>
            </a:r>
            <a:r>
              <a:rPr dirty="0"/>
              <a:t>sequentially</a:t>
            </a:r>
            <a:r>
              <a:rPr spc="-80" dirty="0"/>
              <a:t> </a:t>
            </a:r>
            <a:r>
              <a:rPr dirty="0"/>
              <a:t>at</a:t>
            </a:r>
            <a:r>
              <a:rPr spc="-75" dirty="0"/>
              <a:t> </a:t>
            </a:r>
            <a:r>
              <a:rPr spc="-10" dirty="0"/>
              <a:t>inference time,</a:t>
            </a:r>
            <a:r>
              <a:rPr dirty="0"/>
              <a:t>	which</a:t>
            </a:r>
            <a:r>
              <a:rPr spc="-70" dirty="0"/>
              <a:t> </a:t>
            </a:r>
            <a:r>
              <a:rPr dirty="0"/>
              <a:t>can</a:t>
            </a:r>
            <a:r>
              <a:rPr spc="-65" dirty="0"/>
              <a:t> </a:t>
            </a:r>
            <a:r>
              <a:rPr dirty="0"/>
              <a:t>break</a:t>
            </a:r>
            <a:r>
              <a:rPr spc="-70" dirty="0"/>
              <a:t> </a:t>
            </a:r>
            <a:r>
              <a:rPr dirty="0"/>
              <a:t>model</a:t>
            </a:r>
            <a:r>
              <a:rPr spc="-70" dirty="0"/>
              <a:t> </a:t>
            </a:r>
            <a:r>
              <a:rPr spc="-10" dirty="0"/>
              <a:t>parallelism.</a:t>
            </a:r>
          </a:p>
        </p:txBody>
      </p:sp>
    </p:spTree>
    <p:extLst>
      <p:ext uri="{BB962C8B-B14F-4D97-AF65-F5344CB8AC3E}">
        <p14:creationId xmlns:p14="http://schemas.microsoft.com/office/powerpoint/2010/main" val="1331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17DE543-0460-70DF-7473-AC4889C49981}"/>
              </a:ext>
            </a:extLst>
          </p:cNvPr>
          <p:cNvSpPr txBox="1">
            <a:spLocks noGrp="1"/>
          </p:cNvSpPr>
          <p:nvPr/>
        </p:nvSpPr>
        <p:spPr>
          <a:xfrm>
            <a:off x="1057116" y="1861185"/>
            <a:ext cx="10082530" cy="3135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marR="5080">
              <a:lnSpc>
                <a:spcPts val="6480"/>
              </a:lnSpc>
              <a:spcBef>
                <a:spcPts val="915"/>
              </a:spcBef>
            </a:pPr>
            <a:r>
              <a:rPr sz="6000" b="0" dirty="0">
                <a:latin typeface="Calibri"/>
                <a:cs typeface="Calibri"/>
              </a:rPr>
              <a:t>What</a:t>
            </a:r>
            <a:r>
              <a:rPr sz="6000" b="0" spc="-120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if</a:t>
            </a:r>
            <a:r>
              <a:rPr sz="6000" b="0" spc="-9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we</a:t>
            </a:r>
            <a:r>
              <a:rPr sz="6000" b="0" spc="-9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pick</a:t>
            </a:r>
            <a:r>
              <a:rPr sz="6000" b="0" spc="-9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a</a:t>
            </a:r>
            <a:r>
              <a:rPr sz="6000" b="0" spc="-100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small</a:t>
            </a:r>
            <a:r>
              <a:rPr sz="6000" b="0" spc="-9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subset</a:t>
            </a:r>
            <a:r>
              <a:rPr sz="6000" b="0" spc="-65" dirty="0">
                <a:latin typeface="Calibri"/>
                <a:cs typeface="Calibri"/>
              </a:rPr>
              <a:t> </a:t>
            </a:r>
            <a:r>
              <a:rPr sz="6000" b="0" spc="-25" dirty="0">
                <a:latin typeface="Calibri"/>
                <a:cs typeface="Calibri"/>
              </a:rPr>
              <a:t>of </a:t>
            </a:r>
            <a:r>
              <a:rPr sz="6000" b="0" dirty="0">
                <a:latin typeface="Calibri"/>
                <a:cs typeface="Calibri"/>
              </a:rPr>
              <a:t>the</a:t>
            </a:r>
            <a:r>
              <a:rPr sz="6000" b="0" spc="-155" dirty="0">
                <a:latin typeface="Calibri"/>
                <a:cs typeface="Calibri"/>
              </a:rPr>
              <a:t> </a:t>
            </a:r>
            <a:r>
              <a:rPr sz="6000" b="0" spc="-55" dirty="0">
                <a:latin typeface="Calibri"/>
                <a:cs typeface="Calibri"/>
              </a:rPr>
              <a:t>parameters</a:t>
            </a:r>
            <a:r>
              <a:rPr sz="6000" b="0" spc="-17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of</a:t>
            </a:r>
            <a:r>
              <a:rPr sz="6000" b="0" spc="-14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the</a:t>
            </a:r>
            <a:r>
              <a:rPr sz="6000" b="0" spc="-140" dirty="0">
                <a:latin typeface="Calibri"/>
                <a:cs typeface="Calibri"/>
              </a:rPr>
              <a:t> </a:t>
            </a:r>
            <a:r>
              <a:rPr sz="6000" b="0" spc="-10" dirty="0">
                <a:latin typeface="Calibri"/>
                <a:cs typeface="Calibri"/>
              </a:rPr>
              <a:t>neural </a:t>
            </a:r>
            <a:r>
              <a:rPr sz="6000" b="0" dirty="0">
                <a:latin typeface="Calibri"/>
                <a:cs typeface="Calibri"/>
              </a:rPr>
              <a:t>network</a:t>
            </a:r>
            <a:r>
              <a:rPr sz="6000" b="0" spc="-220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and</a:t>
            </a:r>
            <a:r>
              <a:rPr sz="6000" b="0" spc="-210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just</a:t>
            </a:r>
            <a:r>
              <a:rPr sz="6000" b="0" spc="-210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tune</a:t>
            </a:r>
            <a:r>
              <a:rPr sz="6000" b="0" spc="-210" dirty="0">
                <a:latin typeface="Calibri"/>
                <a:cs typeface="Calibri"/>
              </a:rPr>
              <a:t> </a:t>
            </a:r>
            <a:r>
              <a:rPr sz="6000" b="0" spc="-10" dirty="0">
                <a:latin typeface="Calibri"/>
                <a:cs typeface="Calibri"/>
              </a:rPr>
              <a:t>those?</a:t>
            </a:r>
            <a:endParaRPr sz="6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Methods:</a:t>
            </a:r>
            <a:r>
              <a:rPr sz="2400" b="0" spc="-12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/>
                <a:cs typeface="Calibri"/>
              </a:rPr>
              <a:t>layer</a:t>
            </a:r>
            <a:r>
              <a:rPr sz="2400" b="0" spc="-114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freezing,</a:t>
            </a:r>
            <a:r>
              <a:rPr sz="2400" b="0" spc="-1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BitFit,</a:t>
            </a:r>
            <a:r>
              <a:rPr sz="2400" b="0" spc="-11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diff</a:t>
            </a:r>
            <a:r>
              <a:rPr sz="2400" b="0" spc="-114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/>
                <a:cs typeface="Calibri"/>
              </a:rPr>
              <a:t>pruning</a:t>
            </a:r>
            <a:endParaRPr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37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2C0C0CA8-3051-686F-DF9D-F58BB0ABAE19}"/>
              </a:ext>
            </a:extLst>
          </p:cNvPr>
          <p:cNvSpPr txBox="1">
            <a:spLocks noGrp="1"/>
          </p:cNvSpPr>
          <p:nvPr/>
        </p:nvSpPr>
        <p:spPr>
          <a:xfrm>
            <a:off x="-1" y="14611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Layer</a:t>
            </a:r>
            <a:r>
              <a:rPr spc="-260" dirty="0"/>
              <a:t> </a:t>
            </a:r>
            <a:r>
              <a:rPr spc="-10" dirty="0"/>
              <a:t>Freezing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4C207FDA-6558-F04D-094A-C1991B562F22}"/>
              </a:ext>
            </a:extLst>
          </p:cNvPr>
          <p:cNvSpPr txBox="1"/>
          <p:nvPr/>
        </p:nvSpPr>
        <p:spPr>
          <a:xfrm>
            <a:off x="897732" y="1218443"/>
            <a:ext cx="10189210" cy="335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Research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has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shown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that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earlier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layers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of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Transformer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tend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to </a:t>
            </a:r>
            <a:r>
              <a:rPr sz="2800" dirty="0">
                <a:latin typeface="等线"/>
                <a:cs typeface="等线"/>
              </a:rPr>
              <a:t>capture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linguistic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phenomena</a:t>
            </a:r>
            <a:r>
              <a:rPr sz="2800" spc="-9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and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basic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language</a:t>
            </a:r>
            <a:r>
              <a:rPr sz="2800" spc="-9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understand; </a:t>
            </a:r>
            <a:r>
              <a:rPr sz="2800" dirty="0">
                <a:latin typeface="等线"/>
                <a:cs typeface="等线"/>
              </a:rPr>
              <a:t>later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layers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are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where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task-</a:t>
            </a:r>
            <a:r>
              <a:rPr sz="2800" dirty="0">
                <a:latin typeface="等线"/>
                <a:cs typeface="等线"/>
              </a:rPr>
              <a:t>specific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learning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happens.</a:t>
            </a:r>
            <a:endParaRPr sz="2800" dirty="0">
              <a:latin typeface="等线"/>
              <a:cs typeface="等线"/>
            </a:endParaRPr>
          </a:p>
          <a:p>
            <a:pPr marL="241300" marR="139065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This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means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should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able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learn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new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tasks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by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freezing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the </a:t>
            </a:r>
            <a:r>
              <a:rPr sz="2800" dirty="0">
                <a:latin typeface="等线"/>
                <a:cs typeface="等线"/>
              </a:rPr>
              <a:t>earlier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layers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and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just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tuning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later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ones.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88445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23ABAAA-BDDF-0C49-AB3B-1331F8EE145D}"/>
              </a:ext>
            </a:extLst>
          </p:cNvPr>
          <p:cNvSpPr txBox="1">
            <a:spLocks noGrp="1"/>
          </p:cNvSpPr>
          <p:nvPr/>
        </p:nvSpPr>
        <p:spPr>
          <a:xfrm>
            <a:off x="922504" y="3257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BitFit:</a:t>
            </a:r>
            <a:r>
              <a:rPr spc="-130" dirty="0"/>
              <a:t> </a:t>
            </a:r>
            <a:r>
              <a:rPr spc="-40" dirty="0"/>
              <a:t>Bias-</a:t>
            </a:r>
            <a:r>
              <a:rPr dirty="0"/>
              <a:t>terms</a:t>
            </a:r>
            <a:r>
              <a:rPr spc="-135" dirty="0"/>
              <a:t> </a:t>
            </a:r>
            <a:r>
              <a:rPr spc="-35" dirty="0"/>
              <a:t>Fine-</a:t>
            </a:r>
            <a:r>
              <a:rPr spc="-10" dirty="0"/>
              <a:t>tuning</a:t>
            </a:r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2F8E5E63-B5E6-BF69-A3A0-D23B2D6D08FD}"/>
              </a:ext>
            </a:extLst>
          </p:cNvPr>
          <p:cNvGrpSpPr/>
          <p:nvPr/>
        </p:nvGrpSpPr>
        <p:grpSpPr>
          <a:xfrm>
            <a:off x="736258" y="1296644"/>
            <a:ext cx="9066432" cy="3950507"/>
            <a:chOff x="730693" y="1867427"/>
            <a:chExt cx="9066432" cy="3950507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D168BB75-8101-867B-FE67-4B21D4D91C69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0693" y="1867427"/>
              <a:ext cx="9066432" cy="3950507"/>
            </a:xfrm>
            <a:prstGeom prst="rect">
              <a:avLst/>
            </a:prstGeom>
          </p:spPr>
        </p:pic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18AA0BB8-314A-09F7-D471-639F2EBC265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44980" y="3297935"/>
              <a:ext cx="2822447" cy="1406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1567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51F93A9F-7C86-ED50-7243-8E88B973BD0A}"/>
              </a:ext>
            </a:extLst>
          </p:cNvPr>
          <p:cNvSpPr txBox="1">
            <a:spLocks noGrp="1"/>
          </p:cNvSpPr>
          <p:nvPr/>
        </p:nvSpPr>
        <p:spPr>
          <a:xfrm>
            <a:off x="0" y="24181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Intuition</a:t>
            </a:r>
            <a:r>
              <a:rPr spc="-220" dirty="0"/>
              <a:t> </a:t>
            </a:r>
            <a:r>
              <a:rPr dirty="0"/>
              <a:t>for</a:t>
            </a:r>
            <a:r>
              <a:rPr spc="-220" dirty="0"/>
              <a:t> </a:t>
            </a:r>
            <a:r>
              <a:rPr spc="-10" dirty="0"/>
              <a:t>DiffPruning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C6B05780-2D8E-0C84-E1DB-332C2231312F}"/>
              </a:ext>
            </a:extLst>
          </p:cNvPr>
          <p:cNvSpPr txBox="1"/>
          <p:nvPr/>
        </p:nvSpPr>
        <p:spPr>
          <a:xfrm>
            <a:off x="859631" y="1239698"/>
            <a:ext cx="9497695" cy="49341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279400" marR="62230" indent="-228600">
              <a:lnSpc>
                <a:spcPct val="139900"/>
              </a:lnSpc>
              <a:spcBef>
                <a:spcPts val="100"/>
              </a:spcBef>
              <a:buFont typeface="Arial"/>
              <a:buChar char="•"/>
              <a:tabLst>
                <a:tab pos="279400" algn="l"/>
              </a:tabLst>
            </a:pPr>
            <a:r>
              <a:rPr sz="2800" dirty="0">
                <a:latin typeface="等线"/>
              </a:rPr>
              <a:t>In prior methods we discussed, the choice of what parameters to freeze and what parameters to tune was done manually</a:t>
            </a:r>
            <a:r>
              <a:rPr sz="2600" spc="-10" dirty="0">
                <a:latin typeface="等线"/>
                <a:cs typeface="等线"/>
              </a:rPr>
              <a:t>.</a:t>
            </a:r>
            <a:endParaRPr sz="2600" dirty="0">
              <a:latin typeface="等线"/>
              <a:cs typeface="等线"/>
            </a:endParaRPr>
          </a:p>
          <a:p>
            <a:pPr marL="279400" indent="-228600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279400" algn="l"/>
              </a:tabLst>
            </a:pPr>
            <a:r>
              <a:rPr sz="2800" dirty="0">
                <a:latin typeface="等线"/>
              </a:rPr>
              <a:t>Why not learn this instead?</a:t>
            </a:r>
          </a:p>
          <a:p>
            <a:pPr marL="279400" indent="-228600">
              <a:lnSpc>
                <a:spcPct val="100000"/>
              </a:lnSpc>
              <a:spcBef>
                <a:spcPts val="2245"/>
              </a:spcBef>
              <a:buFont typeface="Arial"/>
              <a:buChar char="•"/>
              <a:tabLst>
                <a:tab pos="279400" algn="l"/>
              </a:tabLst>
            </a:pPr>
            <a:r>
              <a:rPr sz="2800" dirty="0">
                <a:latin typeface="等线"/>
              </a:rPr>
              <a:t>Main idea</a:t>
            </a:r>
            <a:r>
              <a:rPr sz="2600" spc="-10" dirty="0">
                <a:latin typeface="等线"/>
                <a:cs typeface="等线"/>
              </a:rPr>
              <a:t>:</a:t>
            </a:r>
            <a:endParaRPr sz="2600" dirty="0">
              <a:latin typeface="等线"/>
              <a:cs typeface="等线"/>
            </a:endParaRPr>
          </a:p>
          <a:p>
            <a:pPr marL="736600" marR="43180" lvl="1" indent="-228600">
              <a:lnSpc>
                <a:spcPct val="140000"/>
              </a:lnSpc>
              <a:spcBef>
                <a:spcPts val="580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400" dirty="0">
                <a:latin typeface="等线"/>
                <a:cs typeface="等线"/>
              </a:rPr>
              <a:t>For</a:t>
            </a:r>
            <a:r>
              <a:rPr sz="2400" spc="-6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each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parameter,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finetune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learnable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“delta”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which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gets</a:t>
            </a:r>
            <a:r>
              <a:rPr sz="2400" spc="-5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added</a:t>
            </a:r>
            <a:r>
              <a:rPr sz="2400" spc="-5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55" dirty="0">
                <a:latin typeface="等线"/>
                <a:cs typeface="等线"/>
              </a:rPr>
              <a:t> </a:t>
            </a:r>
            <a:r>
              <a:rPr sz="2400" spc="-25" dirty="0">
                <a:latin typeface="等线"/>
                <a:cs typeface="等线"/>
              </a:rPr>
              <a:t>the </a:t>
            </a:r>
            <a:r>
              <a:rPr sz="2400" dirty="0">
                <a:latin typeface="等线"/>
                <a:cs typeface="等线"/>
              </a:rPr>
              <a:t>original</a:t>
            </a:r>
            <a:r>
              <a:rPr sz="2400" spc="-9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parameter</a:t>
            </a:r>
            <a:r>
              <a:rPr sz="2400" spc="-90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value</a:t>
            </a:r>
            <a:r>
              <a:rPr sz="2200" spc="-10" dirty="0">
                <a:latin typeface="等线"/>
                <a:cs typeface="等线"/>
              </a:rPr>
              <a:t>.</a:t>
            </a:r>
            <a:endParaRPr sz="2200" dirty="0">
              <a:latin typeface="等线"/>
              <a:cs typeface="等线"/>
            </a:endParaRPr>
          </a:p>
          <a:p>
            <a:pPr marL="736600" lvl="1" indent="-228600">
              <a:lnSpc>
                <a:spcPct val="100000"/>
              </a:lnSpc>
              <a:spcBef>
                <a:spcPts val="1555"/>
              </a:spcBef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400" dirty="0">
                <a:latin typeface="等线"/>
                <a:cs typeface="等线"/>
              </a:rPr>
              <a:t>Use</a:t>
            </a:r>
            <a:r>
              <a:rPr sz="2400" spc="-5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an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L</a:t>
            </a:r>
            <a:r>
              <a:rPr sz="2400" spc="-15" baseline="-17857" dirty="0">
                <a:latin typeface="等线"/>
                <a:cs typeface="等线"/>
              </a:rPr>
              <a:t>0</a:t>
            </a:r>
            <a:r>
              <a:rPr sz="2400" spc="-10" dirty="0">
                <a:latin typeface="等线"/>
                <a:cs typeface="等线"/>
              </a:rPr>
              <a:t>-</a:t>
            </a:r>
            <a:r>
              <a:rPr sz="2400" dirty="0">
                <a:latin typeface="等线"/>
                <a:cs typeface="等线"/>
              </a:rPr>
              <a:t>norm</a:t>
            </a:r>
            <a:r>
              <a:rPr sz="2400" spc="-4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penalty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encourage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sparsity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in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the</a:t>
            </a:r>
            <a:r>
              <a:rPr sz="2400" spc="-45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deltas</a:t>
            </a:r>
            <a:r>
              <a:rPr sz="2200" spc="-10" dirty="0">
                <a:latin typeface="等线"/>
                <a:cs typeface="等线"/>
              </a:rPr>
              <a:t>.</a:t>
            </a:r>
            <a:endParaRPr sz="22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0661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C7F9A6D-4EA7-8B3F-3832-35FF43B86B36}"/>
              </a:ext>
            </a:extLst>
          </p:cNvPr>
          <p:cNvSpPr txBox="1">
            <a:spLocks noGrp="1"/>
          </p:cNvSpPr>
          <p:nvPr/>
        </p:nvSpPr>
        <p:spPr>
          <a:xfrm>
            <a:off x="1272064" y="1861185"/>
            <a:ext cx="9652635" cy="313563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38100" marR="30480">
              <a:lnSpc>
                <a:spcPts val="6480"/>
              </a:lnSpc>
              <a:spcBef>
                <a:spcPts val="915"/>
              </a:spcBef>
            </a:pPr>
            <a:r>
              <a:rPr sz="6000" b="0" dirty="0">
                <a:latin typeface="Calibri"/>
                <a:cs typeface="Calibri"/>
              </a:rPr>
              <a:t>What</a:t>
            </a:r>
            <a:r>
              <a:rPr sz="6000" b="0" spc="-17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if</a:t>
            </a:r>
            <a:r>
              <a:rPr sz="6000" b="0" spc="-15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we</a:t>
            </a:r>
            <a:r>
              <a:rPr sz="6000" b="0" spc="-155" dirty="0">
                <a:latin typeface="Calibri"/>
                <a:cs typeface="Calibri"/>
              </a:rPr>
              <a:t> </a:t>
            </a:r>
            <a:r>
              <a:rPr sz="6000" b="0" spc="-95" dirty="0">
                <a:latin typeface="Calibri"/>
                <a:cs typeface="Calibri"/>
              </a:rPr>
              <a:t>re-</a:t>
            </a:r>
            <a:r>
              <a:rPr sz="6000" b="0" spc="-50" dirty="0">
                <a:latin typeface="Calibri"/>
                <a:cs typeface="Calibri"/>
              </a:rPr>
              <a:t>parameterize</a:t>
            </a:r>
            <a:r>
              <a:rPr sz="6000" b="0" spc="-185" dirty="0">
                <a:latin typeface="Calibri"/>
                <a:cs typeface="Calibri"/>
              </a:rPr>
              <a:t> </a:t>
            </a:r>
            <a:r>
              <a:rPr sz="6000" b="0" spc="-25" dirty="0">
                <a:latin typeface="Calibri"/>
                <a:cs typeface="Calibri"/>
              </a:rPr>
              <a:t>the </a:t>
            </a:r>
            <a:r>
              <a:rPr sz="6000" b="0" dirty="0">
                <a:latin typeface="Calibri"/>
                <a:cs typeface="Calibri"/>
              </a:rPr>
              <a:t>model</a:t>
            </a:r>
            <a:r>
              <a:rPr sz="6000" b="0" spc="-229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into</a:t>
            </a:r>
            <a:r>
              <a:rPr sz="6000" b="0" spc="-225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something</a:t>
            </a:r>
            <a:r>
              <a:rPr sz="6000" b="0" spc="-229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that</a:t>
            </a:r>
            <a:r>
              <a:rPr sz="6000" b="0" spc="-225" dirty="0">
                <a:latin typeface="Calibri"/>
                <a:cs typeface="Calibri"/>
              </a:rPr>
              <a:t> </a:t>
            </a:r>
            <a:r>
              <a:rPr sz="6000" b="0" spc="-25" dirty="0">
                <a:latin typeface="Calibri"/>
                <a:cs typeface="Calibri"/>
              </a:rPr>
              <a:t>is </a:t>
            </a:r>
            <a:r>
              <a:rPr sz="6000" b="0" dirty="0">
                <a:latin typeface="Calibri"/>
                <a:cs typeface="Calibri"/>
              </a:rPr>
              <a:t>more</a:t>
            </a:r>
            <a:r>
              <a:rPr sz="6000" b="0" spc="-165" dirty="0">
                <a:latin typeface="Calibri"/>
                <a:cs typeface="Calibri"/>
              </a:rPr>
              <a:t> </a:t>
            </a:r>
            <a:r>
              <a:rPr sz="6000" b="0" spc="-10" dirty="0">
                <a:latin typeface="Calibri"/>
                <a:cs typeface="Calibri"/>
              </a:rPr>
              <a:t>efficient</a:t>
            </a:r>
            <a:r>
              <a:rPr sz="6000" b="0" spc="-254" dirty="0">
                <a:latin typeface="Calibri"/>
                <a:cs typeface="Calibri"/>
              </a:rPr>
              <a:t> </a:t>
            </a:r>
            <a:r>
              <a:rPr sz="6000" b="0" dirty="0">
                <a:latin typeface="Calibri"/>
                <a:cs typeface="Calibri"/>
              </a:rPr>
              <a:t>to</a:t>
            </a:r>
            <a:r>
              <a:rPr sz="6000" b="0" spc="-250" dirty="0">
                <a:latin typeface="Calibri"/>
                <a:cs typeface="Calibri"/>
              </a:rPr>
              <a:t> </a:t>
            </a:r>
            <a:r>
              <a:rPr sz="6000" b="0" spc="-10" dirty="0">
                <a:latin typeface="Calibri"/>
                <a:cs typeface="Calibri"/>
              </a:rPr>
              <a:t>train?</a:t>
            </a:r>
            <a:endParaRPr sz="6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1355"/>
              </a:spcBef>
            </a:pP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Methods:</a:t>
            </a:r>
            <a:r>
              <a:rPr sz="2400" b="0" spc="-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LoRa,</a:t>
            </a:r>
            <a:r>
              <a:rPr sz="2400" b="0" spc="-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/>
                <a:cs typeface="Calibri"/>
              </a:rPr>
              <a:t>(IA)</a:t>
            </a:r>
            <a:r>
              <a:rPr sz="2325" b="0" spc="-15" baseline="21505" dirty="0">
                <a:solidFill>
                  <a:srgbClr val="888888"/>
                </a:solidFill>
                <a:latin typeface="Calibri"/>
                <a:cs typeface="Calibri"/>
              </a:rPr>
              <a:t>3</a:t>
            </a:r>
            <a:endParaRPr sz="2325" baseline="21505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626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3B9EBD85-B6F7-15EB-C052-56EFD8A2B1FB}"/>
              </a:ext>
            </a:extLst>
          </p:cNvPr>
          <p:cNvSpPr txBox="1">
            <a:spLocks noGrp="1"/>
          </p:cNvSpPr>
          <p:nvPr/>
        </p:nvSpPr>
        <p:spPr>
          <a:xfrm>
            <a:off x="897732" y="993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Intuition</a:t>
            </a:r>
            <a:r>
              <a:rPr spc="-165" dirty="0"/>
              <a:t> </a:t>
            </a:r>
            <a:r>
              <a:rPr dirty="0"/>
              <a:t>for</a:t>
            </a:r>
            <a:r>
              <a:rPr spc="-165" dirty="0"/>
              <a:t> </a:t>
            </a:r>
            <a:r>
              <a:rPr spc="-55" dirty="0"/>
              <a:t>Re-</a:t>
            </a:r>
            <a:r>
              <a:rPr spc="-30" dirty="0"/>
              <a:t>Parameterizing</a:t>
            </a:r>
            <a:r>
              <a:rPr spc="-190" dirty="0"/>
              <a:t> </a:t>
            </a:r>
            <a:r>
              <a:rPr dirty="0"/>
              <a:t>the</a:t>
            </a:r>
            <a:r>
              <a:rPr spc="-160" dirty="0"/>
              <a:t> </a:t>
            </a:r>
            <a:r>
              <a:rPr spc="-10" dirty="0"/>
              <a:t>Model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D9DB1B-8C9F-EEC1-D5CB-16FB061F3D3B}"/>
              </a:ext>
            </a:extLst>
          </p:cNvPr>
          <p:cNvSpPr txBox="1"/>
          <p:nvPr/>
        </p:nvSpPr>
        <p:spPr>
          <a:xfrm>
            <a:off x="897732" y="1214525"/>
            <a:ext cx="9952990" cy="24961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defPPr>
              <a:defRPr kern="0"/>
            </a:defPPr>
          </a:lstStyle>
          <a:p>
            <a:pPr marL="241300" marR="316865" indent="-228600">
              <a:lnSpc>
                <a:spcPts val="302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Finetuning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has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low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intrinsic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dimension,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that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is,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minimum </a:t>
            </a:r>
            <a:r>
              <a:rPr sz="2800" dirty="0">
                <a:latin typeface="等线"/>
                <a:cs typeface="等线"/>
              </a:rPr>
              <a:t>number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of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parameters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needed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modified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reach </a:t>
            </a:r>
            <a:r>
              <a:rPr sz="2800" dirty="0">
                <a:latin typeface="等线"/>
                <a:cs typeface="等线"/>
              </a:rPr>
              <a:t>satisfactory</a:t>
            </a:r>
            <a:r>
              <a:rPr sz="2800" spc="-9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performance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is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not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very</a:t>
            </a:r>
            <a:r>
              <a:rPr sz="2800" spc="-9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large.</a:t>
            </a:r>
            <a:endParaRPr sz="2800" dirty="0">
              <a:latin typeface="等线"/>
              <a:cs typeface="等线"/>
            </a:endParaRPr>
          </a:p>
          <a:p>
            <a:pPr marL="241300" marR="5080" indent="-228600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This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means,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can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re-</a:t>
            </a:r>
            <a:r>
              <a:rPr sz="2800" dirty="0">
                <a:latin typeface="等线"/>
                <a:cs typeface="等线"/>
              </a:rPr>
              <a:t>parameterize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subset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of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original </a:t>
            </a:r>
            <a:r>
              <a:rPr sz="2800" dirty="0">
                <a:latin typeface="等线"/>
                <a:cs typeface="等线"/>
              </a:rPr>
              <a:t>model</a:t>
            </a:r>
            <a:r>
              <a:rPr sz="2800" spc="-10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parameters</a:t>
            </a:r>
            <a:r>
              <a:rPr sz="2800" spc="-9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with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low-</a:t>
            </a:r>
            <a:r>
              <a:rPr sz="2800" dirty="0">
                <a:latin typeface="等线"/>
                <a:cs typeface="等线"/>
              </a:rPr>
              <a:t>dimensional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proxy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parameters,</a:t>
            </a:r>
            <a:r>
              <a:rPr sz="2800" spc="-100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and </a:t>
            </a:r>
            <a:r>
              <a:rPr sz="2800" dirty="0">
                <a:latin typeface="等线"/>
                <a:cs typeface="等线"/>
              </a:rPr>
              <a:t>just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optimize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proxy.</a:t>
            </a:r>
            <a:endParaRPr sz="2800" dirty="0">
              <a:latin typeface="等线"/>
              <a:cs typeface="等线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050B64AB-D67B-8CD1-9599-5FF902DDFC8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897" y="3700042"/>
            <a:ext cx="7130796" cy="25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7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98DB994-F36E-DF70-C729-427C9B0F686F}"/>
              </a:ext>
            </a:extLst>
          </p:cNvPr>
          <p:cNvSpPr txBox="1">
            <a:spLocks noGrp="1"/>
          </p:cNvSpPr>
          <p:nvPr/>
        </p:nvSpPr>
        <p:spPr>
          <a:xfrm>
            <a:off x="-1" y="47568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How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 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does</a:t>
            </a:r>
            <a:r>
              <a:rPr kumimoji="0" sz="4400" b="0" i="0" u="none" strike="noStrike" kern="0" cap="none" spc="-15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 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Fine-</a:t>
            </a:r>
            <a:r>
              <a:rPr kumimoji="0" sz="4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tuning</a:t>
            </a:r>
            <a:r>
              <a:rPr kumimoji="0" sz="4400" b="0" i="0" u="none" strike="noStrike" kern="0" cap="none" spc="-1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 work?</a:t>
            </a: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9E85B9FA-B08B-F3FA-CEFE-5A135C84D8F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313" y="1344618"/>
            <a:ext cx="8190582" cy="4518962"/>
          </a:xfrm>
          <a:prstGeom prst="rect">
            <a:avLst/>
          </a:prstGeom>
        </p:spPr>
      </p:pic>
      <p:sp>
        <p:nvSpPr>
          <p:cNvPr id="7" name="object 4">
            <a:extLst>
              <a:ext uri="{FF2B5EF4-FFF2-40B4-BE49-F238E27FC236}">
                <a16:creationId xmlns:a16="http://schemas.microsoft.com/office/drawing/2014/main" id="{018194E3-0CF2-5A89-B8BA-BF31FDFD0780}"/>
              </a:ext>
            </a:extLst>
          </p:cNvPr>
          <p:cNvSpPr txBox="1"/>
          <p:nvPr/>
        </p:nvSpPr>
        <p:spPr>
          <a:xfrm>
            <a:off x="1659732" y="6130347"/>
            <a:ext cx="84067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等线"/>
                <a:cs typeface="等线"/>
              </a:rPr>
              <a:t>taking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the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weights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of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the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original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model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and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adjusting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them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to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fit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a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new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task.</a:t>
            </a:r>
            <a:endParaRPr sz="200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80861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2CEBF0F-2650-22D8-E78C-121AAF6CF6F7}"/>
              </a:ext>
            </a:extLst>
          </p:cNvPr>
          <p:cNvSpPr txBox="1">
            <a:spLocks noGrp="1"/>
          </p:cNvSpPr>
          <p:nvPr/>
        </p:nvSpPr>
        <p:spPr>
          <a:xfrm>
            <a:off x="897732" y="94063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LoRA</a:t>
            </a:r>
            <a:r>
              <a:rPr spc="-25" dirty="0"/>
              <a:t> </a:t>
            </a:r>
            <a:r>
              <a:rPr dirty="0"/>
              <a:t>-</a:t>
            </a:r>
            <a:r>
              <a:rPr spc="-10" dirty="0"/>
              <a:t> Low-</a:t>
            </a:r>
            <a:r>
              <a:rPr dirty="0"/>
              <a:t>Rank</a:t>
            </a:r>
            <a:r>
              <a:rPr spc="-5" dirty="0"/>
              <a:t> </a:t>
            </a:r>
            <a:r>
              <a:rPr spc="-10" dirty="0"/>
              <a:t>Adaptation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13095F7B-E3E7-0E81-D6B5-AF245D0DAC9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6273" y="4504028"/>
            <a:ext cx="6597182" cy="1562679"/>
          </a:xfrm>
          <a:prstGeom prst="rect">
            <a:avLst/>
          </a:prstGeom>
        </p:spPr>
      </p:pic>
      <p:pic>
        <p:nvPicPr>
          <p:cNvPr id="4" name="object 4">
            <a:extLst>
              <a:ext uri="{FF2B5EF4-FFF2-40B4-BE49-F238E27FC236}">
                <a16:creationId xmlns:a16="http://schemas.microsoft.com/office/drawing/2014/main" id="{549409F2-7687-3C55-033A-A7C3633085D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2504" y="1264705"/>
            <a:ext cx="9955417" cy="297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50DB001-032B-CE70-192C-7C72C86B39EE}"/>
              </a:ext>
            </a:extLst>
          </p:cNvPr>
          <p:cNvSpPr txBox="1">
            <a:spLocks noGrp="1"/>
          </p:cNvSpPr>
          <p:nvPr/>
        </p:nvSpPr>
        <p:spPr>
          <a:xfrm>
            <a:off x="0" y="6348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-2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                              </a:t>
            </a:r>
            <a:r>
              <a:rPr kumimoji="0" sz="4400" b="0" i="0" u="none" strike="noStrike" kern="0" cap="none" spc="-2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等线 Light"/>
                <a:ea typeface="+mj-ea"/>
              </a:rPr>
              <a:t>LoRA</a:t>
            </a:r>
            <a:endParaRPr kumimoji="0" sz="4400" b="0" i="0" u="none" strike="noStrike" kern="0" cap="none" spc="-2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等线 Light"/>
              <a:ea typeface="+mj-ea"/>
            </a:endParaRPr>
          </a:p>
        </p:txBody>
      </p:sp>
      <p:pic>
        <p:nvPicPr>
          <p:cNvPr id="6" name="object 3">
            <a:extLst>
              <a:ext uri="{FF2B5EF4-FFF2-40B4-BE49-F238E27FC236}">
                <a16:creationId xmlns:a16="http://schemas.microsoft.com/office/drawing/2014/main" id="{BC4EE64B-7AB1-E284-454D-07747C18912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140" y="2406769"/>
            <a:ext cx="3920688" cy="3439541"/>
          </a:xfrm>
          <a:prstGeom prst="rect">
            <a:avLst/>
          </a:prstGeom>
        </p:spPr>
      </p:pic>
      <p:pic>
        <p:nvPicPr>
          <p:cNvPr id="7" name="object 4">
            <a:extLst>
              <a:ext uri="{FF2B5EF4-FFF2-40B4-BE49-F238E27FC236}">
                <a16:creationId xmlns:a16="http://schemas.microsoft.com/office/drawing/2014/main" id="{FBA9BC70-D1BB-87C5-4444-6003B70F9F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61208" y="0"/>
            <a:ext cx="6235555" cy="607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5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3E868BF-F4D1-DA69-73B5-66F24A2A9388}"/>
              </a:ext>
            </a:extLst>
          </p:cNvPr>
          <p:cNvSpPr txBox="1">
            <a:spLocks noGrp="1"/>
          </p:cNvSpPr>
          <p:nvPr/>
        </p:nvSpPr>
        <p:spPr>
          <a:xfrm>
            <a:off x="897731" y="6465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0" dirty="0"/>
              <a:t>LoRA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5327A7B-DAEE-5754-1A6A-2B1F3B59F69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717" y="1729346"/>
            <a:ext cx="9268176" cy="447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9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6E34A542-596C-89F8-AA5B-E197979FD1E3}"/>
              </a:ext>
            </a:extLst>
          </p:cNvPr>
          <p:cNvSpPr txBox="1">
            <a:spLocks noGrp="1"/>
          </p:cNvSpPr>
          <p:nvPr/>
        </p:nvSpPr>
        <p:spPr>
          <a:xfrm>
            <a:off x="975965" y="82689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LoRA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Stable</a:t>
            </a:r>
            <a:r>
              <a:rPr spc="-20" dirty="0"/>
              <a:t> </a:t>
            </a:r>
            <a:r>
              <a:rPr spc="-10" dirty="0"/>
              <a:t>Diffusion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53BB6104-6E2E-4553-FE82-564E9D7AD5B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965" y="1780286"/>
            <a:ext cx="10201656" cy="445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17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BFB02635-B639-C645-ABA9-C057F7040F33}"/>
              </a:ext>
            </a:extLst>
          </p:cNvPr>
          <p:cNvSpPr txBox="1">
            <a:spLocks noGrp="1"/>
          </p:cNvSpPr>
          <p:nvPr/>
        </p:nvSpPr>
        <p:spPr>
          <a:xfrm>
            <a:off x="-1" y="11727"/>
            <a:ext cx="12196763" cy="66165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38100" marR="30480" algn="ctr">
              <a:lnSpc>
                <a:spcPts val="4750"/>
              </a:lnSpc>
              <a:spcBef>
                <a:spcPts val="705"/>
              </a:spcBef>
              <a:tabLst>
                <a:tab pos="1173480" algn="l"/>
              </a:tabLst>
            </a:pPr>
            <a:r>
              <a:rPr sz="3200" spc="-10" dirty="0"/>
              <a:t>(IA)</a:t>
            </a:r>
            <a:r>
              <a:rPr sz="3200" spc="-15" baseline="21442" dirty="0"/>
              <a:t>3</a:t>
            </a:r>
            <a:r>
              <a:rPr lang="en-US" sz="3200" spc="-15" baseline="21442" dirty="0"/>
              <a:t> </a:t>
            </a:r>
            <a:r>
              <a:rPr sz="3200" dirty="0"/>
              <a:t>-</a:t>
            </a:r>
            <a:r>
              <a:rPr sz="3200" spc="-30" dirty="0"/>
              <a:t> </a:t>
            </a:r>
            <a:r>
              <a:rPr sz="3200" dirty="0"/>
              <a:t>Infused</a:t>
            </a:r>
            <a:r>
              <a:rPr sz="3200" spc="-25" dirty="0"/>
              <a:t> </a:t>
            </a:r>
            <a:r>
              <a:rPr sz="3200" dirty="0"/>
              <a:t>Adapter</a:t>
            </a:r>
            <a:r>
              <a:rPr sz="3200" spc="-30" dirty="0"/>
              <a:t> </a:t>
            </a:r>
            <a:r>
              <a:rPr sz="3200" dirty="0"/>
              <a:t>by</a:t>
            </a:r>
            <a:r>
              <a:rPr sz="3200" spc="-25" dirty="0"/>
              <a:t> </a:t>
            </a:r>
            <a:r>
              <a:rPr sz="3200" dirty="0"/>
              <a:t>Inhibiting</a:t>
            </a:r>
            <a:r>
              <a:rPr sz="3200" spc="-25" dirty="0"/>
              <a:t> </a:t>
            </a:r>
            <a:r>
              <a:rPr lang="en-US" sz="3200" spc="-25" dirty="0"/>
              <a:t>or</a:t>
            </a:r>
            <a:r>
              <a:rPr sz="3200" spc="-25" dirty="0"/>
              <a:t> </a:t>
            </a:r>
            <a:r>
              <a:rPr sz="3200" dirty="0"/>
              <a:t>Amplifying</a:t>
            </a:r>
            <a:r>
              <a:rPr sz="3200" spc="-50" dirty="0"/>
              <a:t> </a:t>
            </a:r>
            <a:r>
              <a:rPr sz="3200" dirty="0"/>
              <a:t>Inner</a:t>
            </a:r>
            <a:r>
              <a:rPr sz="3200" spc="-40" dirty="0"/>
              <a:t> </a:t>
            </a:r>
            <a:r>
              <a:rPr sz="3200" spc="-10" dirty="0"/>
              <a:t>Activations</a:t>
            </a:r>
            <a:endParaRPr sz="3200" dirty="0"/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ED37A060-D895-5CB7-E148-AD61722723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8729" y="1501974"/>
            <a:ext cx="7470163" cy="430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4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40704" y="147359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0F1455B-50C5-8D54-9924-B3E1572E6991}"/>
              </a:ext>
            </a:extLst>
          </p:cNvPr>
          <p:cNvSpPr txBox="1">
            <a:spLocks noGrp="1"/>
          </p:cNvSpPr>
          <p:nvPr/>
        </p:nvSpPr>
        <p:spPr>
          <a:xfrm>
            <a:off x="1" y="-13877"/>
            <a:ext cx="12196762" cy="661656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25400" marR="17780" algn="ctr">
              <a:lnSpc>
                <a:spcPts val="4750"/>
              </a:lnSpc>
              <a:spcBef>
                <a:spcPts val="705"/>
              </a:spcBef>
              <a:tabLst>
                <a:tab pos="1160780" algn="l"/>
              </a:tabLst>
            </a:pPr>
            <a:r>
              <a:rPr sz="3200" spc="-10" dirty="0"/>
              <a:t>(IA)</a:t>
            </a:r>
            <a:r>
              <a:rPr sz="3200" spc="-15" baseline="21442" dirty="0"/>
              <a:t>3</a:t>
            </a:r>
            <a:r>
              <a:rPr lang="en-US" sz="3200" spc="-15" baseline="21442" dirty="0"/>
              <a:t> </a:t>
            </a:r>
            <a:r>
              <a:rPr sz="3200" dirty="0"/>
              <a:t>-</a:t>
            </a:r>
            <a:r>
              <a:rPr sz="3200" spc="-30" dirty="0"/>
              <a:t> </a:t>
            </a:r>
            <a:r>
              <a:rPr sz="3200" dirty="0"/>
              <a:t>Infused</a:t>
            </a:r>
            <a:r>
              <a:rPr sz="3200" spc="-25" dirty="0"/>
              <a:t> </a:t>
            </a:r>
            <a:r>
              <a:rPr sz="3200" dirty="0"/>
              <a:t>Adapter</a:t>
            </a:r>
            <a:r>
              <a:rPr sz="3200" spc="-30" dirty="0"/>
              <a:t> </a:t>
            </a:r>
            <a:r>
              <a:rPr sz="3200" dirty="0"/>
              <a:t>by</a:t>
            </a:r>
            <a:r>
              <a:rPr sz="3200" spc="-25" dirty="0"/>
              <a:t> </a:t>
            </a:r>
            <a:r>
              <a:rPr sz="3200" dirty="0"/>
              <a:t>Inhibiting</a:t>
            </a:r>
            <a:r>
              <a:rPr sz="3200" spc="-25" dirty="0"/>
              <a:t> </a:t>
            </a:r>
            <a:r>
              <a:rPr lang="en-US" sz="3200" spc="-25" dirty="0"/>
              <a:t>or</a:t>
            </a:r>
            <a:r>
              <a:rPr sz="3200" spc="-25" dirty="0"/>
              <a:t> </a:t>
            </a:r>
            <a:r>
              <a:rPr sz="3200" dirty="0"/>
              <a:t>Amplifying</a:t>
            </a:r>
            <a:r>
              <a:rPr sz="3200" spc="-50" dirty="0"/>
              <a:t> </a:t>
            </a:r>
            <a:r>
              <a:rPr sz="3200" dirty="0"/>
              <a:t>Inner</a:t>
            </a:r>
            <a:r>
              <a:rPr sz="3200" spc="-40" dirty="0"/>
              <a:t> </a:t>
            </a:r>
            <a:r>
              <a:rPr sz="3200" spc="-10" dirty="0"/>
              <a:t>Activations</a:t>
            </a:r>
            <a:endParaRPr sz="32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26513B1-0DF8-66B4-C02F-E55C80C2681B}"/>
              </a:ext>
            </a:extLst>
          </p:cNvPr>
          <p:cNvSpPr txBox="1"/>
          <p:nvPr/>
        </p:nvSpPr>
        <p:spPr>
          <a:xfrm>
            <a:off x="1134587" y="1336005"/>
            <a:ext cx="9970135" cy="122555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>
            <a:defPPr>
              <a:defRPr kern="0"/>
            </a:defPPr>
          </a:lstStyle>
          <a:p>
            <a:pPr marL="191770" indent="-179070">
              <a:lnSpc>
                <a:spcPct val="100000"/>
              </a:lnSpc>
              <a:spcBef>
                <a:spcPts val="815"/>
              </a:spcBef>
              <a:buFont typeface="Arial"/>
              <a:buChar char="•"/>
              <a:tabLst>
                <a:tab pos="191770" algn="l"/>
              </a:tabLst>
            </a:pPr>
            <a:r>
              <a:rPr sz="2200" spc="-30" dirty="0">
                <a:latin typeface="Calibri"/>
                <a:cs typeface="Calibri"/>
              </a:rPr>
              <a:t>Intended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9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be</a:t>
            </a:r>
            <a:r>
              <a:rPr sz="2200" spc="-8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lang="en-US" sz="2200" spc="-35" dirty="0">
                <a:latin typeface="Calibri"/>
                <a:cs typeface="Calibri"/>
              </a:rPr>
              <a:t>improvement 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over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LoRA</a:t>
            </a:r>
            <a:endParaRPr sz="2200" dirty="0">
              <a:latin typeface="Calibri"/>
              <a:cs typeface="Calibri"/>
            </a:endParaRPr>
          </a:p>
          <a:p>
            <a:pPr marL="191770" indent="-179070">
              <a:lnSpc>
                <a:spcPct val="100000"/>
              </a:lnSpc>
              <a:spcBef>
                <a:spcPts val="715"/>
              </a:spcBef>
              <a:buFont typeface="Arial"/>
              <a:buChar char="•"/>
              <a:tabLst>
                <a:tab pos="191770" algn="l"/>
              </a:tabLst>
            </a:pPr>
            <a:r>
              <a:rPr sz="2200" spc="-20" dirty="0">
                <a:latin typeface="Calibri"/>
                <a:cs typeface="Calibri"/>
              </a:rPr>
              <a:t>Three</a:t>
            </a:r>
            <a:r>
              <a:rPr sz="2200" spc="-9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goals:</a:t>
            </a:r>
            <a:endParaRPr sz="2200" dirty="0">
              <a:latin typeface="Calibri"/>
              <a:cs typeface="Calibri"/>
            </a:endParaRPr>
          </a:p>
          <a:p>
            <a:pPr marL="712470" lvl="1" indent="-250825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711835" algn="l"/>
                <a:tab pos="712470" algn="l"/>
              </a:tabLst>
            </a:pPr>
            <a:r>
              <a:rPr sz="1900" dirty="0">
                <a:latin typeface="Calibri"/>
                <a:cs typeface="Calibri"/>
              </a:rPr>
              <a:t>must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add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or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update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few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30" dirty="0">
                <a:latin typeface="Calibri"/>
                <a:cs typeface="Calibri"/>
              </a:rPr>
              <a:t>parameters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possible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to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avoid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incurring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storage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and</a:t>
            </a:r>
            <a:r>
              <a:rPr sz="1900" spc="-8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memory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costs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7B3D1F17-212F-EC17-E098-27B5144802FB}"/>
              </a:ext>
            </a:extLst>
          </p:cNvPr>
          <p:cNvSpPr txBox="1"/>
          <p:nvPr/>
        </p:nvSpPr>
        <p:spPr>
          <a:xfrm>
            <a:off x="1109187" y="2462495"/>
            <a:ext cx="8833485" cy="310705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>
            <a:defPPr>
              <a:defRPr kern="0"/>
            </a:defPPr>
          </a:lstStyle>
          <a:p>
            <a:pPr marL="673100" indent="-186055">
              <a:lnSpc>
                <a:spcPct val="100000"/>
              </a:lnSpc>
              <a:spcBef>
                <a:spcPts val="955"/>
              </a:spcBef>
              <a:buFont typeface="Arial"/>
              <a:buChar char="•"/>
              <a:tabLst>
                <a:tab pos="673100" algn="l"/>
              </a:tabLst>
            </a:pPr>
            <a:r>
              <a:rPr lang="en-US" sz="190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should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achieve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strong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accuracy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after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training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only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few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examples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new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tasks</a:t>
            </a:r>
            <a:endParaRPr sz="1900" dirty="0">
              <a:latin typeface="Calibri"/>
              <a:cs typeface="Calibri"/>
            </a:endParaRPr>
          </a:p>
          <a:p>
            <a:pPr marL="673100" indent="-186055">
              <a:lnSpc>
                <a:spcPct val="100000"/>
              </a:lnSpc>
              <a:spcBef>
                <a:spcPts val="855"/>
              </a:spcBef>
              <a:buFont typeface="Arial"/>
              <a:buChar char="•"/>
              <a:tabLst>
                <a:tab pos="673100" algn="l"/>
              </a:tabLst>
            </a:pPr>
            <a:r>
              <a:rPr lang="en-US" sz="190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must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allow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for</a:t>
            </a:r>
            <a:r>
              <a:rPr sz="1900" spc="-70" dirty="0">
                <a:latin typeface="Calibri"/>
                <a:cs typeface="Calibri"/>
              </a:rPr>
              <a:t> </a:t>
            </a:r>
            <a:r>
              <a:rPr sz="1900" spc="-45" dirty="0">
                <a:latin typeface="Calibri"/>
                <a:cs typeface="Calibri"/>
              </a:rPr>
              <a:t>mixed-</a:t>
            </a:r>
            <a:r>
              <a:rPr sz="1900" dirty="0">
                <a:latin typeface="Calibri"/>
                <a:cs typeface="Calibri"/>
              </a:rPr>
              <a:t>task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batches</a:t>
            </a:r>
            <a:endParaRPr sz="1900" dirty="0">
              <a:latin typeface="Calibri"/>
              <a:cs typeface="Calibri"/>
            </a:endParaRPr>
          </a:p>
          <a:p>
            <a:pPr marL="217170" indent="-179070">
              <a:lnSpc>
                <a:spcPct val="100000"/>
              </a:lnSpc>
              <a:spcBef>
                <a:spcPts val="819"/>
              </a:spcBef>
              <a:buChar char="•"/>
              <a:tabLst>
                <a:tab pos="217170" algn="l"/>
              </a:tabLst>
            </a:pPr>
            <a:r>
              <a:rPr sz="2200" dirty="0">
                <a:latin typeface="Arial"/>
                <a:cs typeface="Arial"/>
              </a:rPr>
              <a:t>Main</a:t>
            </a:r>
            <a:r>
              <a:rPr sz="2200" spc="-130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idea:</a:t>
            </a:r>
            <a:endParaRPr sz="2200" dirty="0">
              <a:latin typeface="Arial"/>
              <a:cs typeface="Arial"/>
            </a:endParaRPr>
          </a:p>
          <a:p>
            <a:pPr marL="673100" marR="116205" lvl="1" indent="-185420">
              <a:lnSpc>
                <a:spcPts val="2130"/>
              </a:lnSpc>
              <a:spcBef>
                <a:spcPts val="655"/>
              </a:spcBef>
              <a:buChar char="•"/>
              <a:tabLst>
                <a:tab pos="673100" algn="l"/>
              </a:tabLst>
            </a:pPr>
            <a:r>
              <a:rPr sz="1900" dirty="0">
                <a:latin typeface="Arial"/>
                <a:cs typeface="Arial"/>
              </a:rPr>
              <a:t>Rescale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inner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activations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with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lower-</a:t>
            </a:r>
            <a:r>
              <a:rPr sz="1900" dirty="0">
                <a:latin typeface="Arial"/>
                <a:cs typeface="Arial"/>
              </a:rPr>
              <a:t>dimensional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learned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vectors,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which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-25" dirty="0">
                <a:latin typeface="Arial"/>
                <a:cs typeface="Arial"/>
              </a:rPr>
              <a:t>are </a:t>
            </a:r>
            <a:r>
              <a:rPr sz="1900" dirty="0">
                <a:latin typeface="Arial"/>
                <a:cs typeface="Arial"/>
              </a:rPr>
              <a:t>into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attention</a:t>
            </a:r>
            <a:r>
              <a:rPr sz="1900" spc="-8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and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feedforward</a:t>
            </a:r>
            <a:r>
              <a:rPr sz="1900" spc="-8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modules</a:t>
            </a:r>
            <a:endParaRPr sz="1900" dirty="0">
              <a:latin typeface="Arial"/>
              <a:cs typeface="Arial"/>
            </a:endParaRPr>
          </a:p>
          <a:p>
            <a:pPr marL="217170" indent="-179070">
              <a:lnSpc>
                <a:spcPct val="100000"/>
              </a:lnSpc>
              <a:spcBef>
                <a:spcPts val="695"/>
              </a:spcBef>
              <a:buChar char="•"/>
              <a:tabLst>
                <a:tab pos="217170" algn="l"/>
              </a:tabLst>
            </a:pPr>
            <a:r>
              <a:rPr sz="2200" dirty="0">
                <a:latin typeface="Arial"/>
                <a:cs typeface="Arial"/>
              </a:rPr>
              <a:t>Main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spc="-25" dirty="0">
                <a:latin typeface="Arial"/>
                <a:cs typeface="Arial"/>
              </a:rPr>
              <a:t>differences</a:t>
            </a:r>
            <a:r>
              <a:rPr sz="2200" spc="-10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from</a:t>
            </a:r>
            <a:r>
              <a:rPr sz="2200" spc="-9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LoRA:</a:t>
            </a:r>
            <a:endParaRPr sz="2200" dirty="0">
              <a:latin typeface="Arial"/>
              <a:cs typeface="Arial"/>
            </a:endParaRPr>
          </a:p>
          <a:p>
            <a:pPr marL="673100" lvl="1" indent="-186055">
              <a:lnSpc>
                <a:spcPct val="100000"/>
              </a:lnSpc>
              <a:spcBef>
                <a:spcPts val="880"/>
              </a:spcBef>
              <a:buChar char="•"/>
              <a:tabLst>
                <a:tab pos="673100" algn="l"/>
              </a:tabLst>
            </a:pPr>
            <a:r>
              <a:rPr sz="1900" spc="-20" dirty="0">
                <a:latin typeface="Arial"/>
                <a:cs typeface="Arial"/>
              </a:rPr>
              <a:t>LoRA</a:t>
            </a:r>
            <a:r>
              <a:rPr sz="1900" spc="-1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learns</a:t>
            </a:r>
            <a:r>
              <a:rPr sz="1900" spc="-7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low-</a:t>
            </a:r>
            <a:r>
              <a:rPr sz="1900" dirty="0">
                <a:latin typeface="Arial"/>
                <a:cs typeface="Arial"/>
              </a:rPr>
              <a:t>rank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b="1" dirty="0">
                <a:latin typeface="Arial"/>
                <a:cs typeface="Arial"/>
              </a:rPr>
              <a:t>updates</a:t>
            </a:r>
            <a:r>
              <a:rPr sz="1900" b="1" spc="-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to</a:t>
            </a:r>
            <a:r>
              <a:rPr sz="1900" spc="-5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the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attention</a:t>
            </a:r>
            <a:r>
              <a:rPr sz="1900" spc="-45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weights</a:t>
            </a:r>
            <a:endParaRPr sz="1900" dirty="0">
              <a:latin typeface="Arial"/>
              <a:cs typeface="Arial"/>
            </a:endParaRPr>
          </a:p>
          <a:p>
            <a:pPr marL="673100" lvl="1" indent="-186055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673100" algn="l"/>
              </a:tabLst>
            </a:pPr>
            <a:r>
              <a:rPr sz="1900" dirty="0">
                <a:latin typeface="Calibri"/>
                <a:cs typeface="Calibri"/>
              </a:rPr>
              <a:t>(IA)</a:t>
            </a:r>
            <a:r>
              <a:rPr sz="1725" baseline="24154" dirty="0">
                <a:latin typeface="Calibri"/>
                <a:cs typeface="Calibri"/>
              </a:rPr>
              <a:t>3</a:t>
            </a:r>
            <a:r>
              <a:rPr sz="1725" spc="622" baseline="24154" dirty="0">
                <a:latin typeface="Calibri"/>
                <a:cs typeface="Calibri"/>
              </a:rPr>
              <a:t> </a:t>
            </a:r>
            <a:r>
              <a:rPr sz="1900" dirty="0">
                <a:latin typeface="Arial"/>
                <a:cs typeface="Arial"/>
              </a:rPr>
              <a:t>learns</a:t>
            </a:r>
            <a:r>
              <a:rPr sz="1900" spc="-55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injectable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10" dirty="0">
                <a:latin typeface="Arial"/>
                <a:cs typeface="Arial"/>
              </a:rPr>
              <a:t>vectors.</a:t>
            </a:r>
            <a:r>
              <a:rPr lang="en-US" sz="1900" spc="-10" dirty="0"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4D594525-F666-9D6C-73B4-32A15A7338B0}"/>
              </a:ext>
            </a:extLst>
          </p:cNvPr>
          <p:cNvSpPr txBox="1"/>
          <p:nvPr/>
        </p:nvSpPr>
        <p:spPr>
          <a:xfrm>
            <a:off x="10253188" y="3757387"/>
            <a:ext cx="855980" cy="31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10" dirty="0">
                <a:latin typeface="Arial"/>
                <a:cs typeface="Arial"/>
              </a:rPr>
              <a:t>injected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824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C3986295-6C59-E1B2-0C73-87FF5F152A5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98186" y="3795646"/>
            <a:ext cx="4840630" cy="223316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C5D7C35-61B7-0DC3-8D28-08A866CD4782}"/>
              </a:ext>
            </a:extLst>
          </p:cNvPr>
          <p:cNvSpPr txBox="1">
            <a:spLocks noGrp="1"/>
          </p:cNvSpPr>
          <p:nvPr/>
        </p:nvSpPr>
        <p:spPr>
          <a:xfrm>
            <a:off x="0" y="71804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(IA)</a:t>
            </a:r>
            <a:r>
              <a:rPr sz="4275" spc="-15" baseline="21442" dirty="0"/>
              <a:t>3</a:t>
            </a:r>
            <a:endParaRPr sz="4275" baseline="21442" dirty="0"/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7928AE6-B96A-FAAC-7638-7D81D3CCFD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3543" y="1319948"/>
            <a:ext cx="3446803" cy="198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95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04A978EE-AA08-EDF6-37D2-936F2021A8D8}"/>
              </a:ext>
            </a:extLst>
          </p:cNvPr>
          <p:cNvSpPr txBox="1">
            <a:spLocks noGrp="1"/>
          </p:cNvSpPr>
          <p:nvPr/>
        </p:nvSpPr>
        <p:spPr>
          <a:xfrm>
            <a:off x="-1" y="61459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Efficiency</a:t>
            </a:r>
            <a:r>
              <a:rPr spc="-3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spc="-25" dirty="0"/>
              <a:t>IA3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AB0841D8-9D3B-AFCE-33E9-27D159659A5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2696" y="1455677"/>
            <a:ext cx="7192908" cy="51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5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B969A7C-C955-52D8-9DD3-FCF23BE912F0}"/>
              </a:ext>
            </a:extLst>
          </p:cNvPr>
          <p:cNvSpPr txBox="1">
            <a:spLocks noGrp="1"/>
          </p:cNvSpPr>
          <p:nvPr/>
        </p:nvSpPr>
        <p:spPr>
          <a:xfrm>
            <a:off x="897732" y="39485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Advantages</a:t>
            </a:r>
            <a:r>
              <a:rPr spc="-180" dirty="0"/>
              <a:t> </a:t>
            </a:r>
            <a:r>
              <a:rPr dirty="0"/>
              <a:t>of</a:t>
            </a:r>
            <a:r>
              <a:rPr spc="-140" dirty="0"/>
              <a:t> </a:t>
            </a:r>
            <a:r>
              <a:rPr spc="-55" dirty="0"/>
              <a:t>Re-</a:t>
            </a:r>
            <a:r>
              <a:rPr spc="-40" dirty="0"/>
              <a:t>Paramaterization</a:t>
            </a:r>
            <a:r>
              <a:rPr spc="-175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F7210E89-2FE8-4149-C5BD-18C61FFDC45D}"/>
              </a:ext>
            </a:extLst>
          </p:cNvPr>
          <p:cNvSpPr txBox="1"/>
          <p:nvPr/>
        </p:nvSpPr>
        <p:spPr>
          <a:xfrm>
            <a:off x="897732" y="1244080"/>
            <a:ext cx="10053320" cy="30067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>
            <a:defPPr>
              <a:defRPr kern="0"/>
            </a:defPPr>
          </a:lstStyle>
          <a:p>
            <a:pPr marL="241300" marR="5080" indent="-228600">
              <a:lnSpc>
                <a:spcPts val="3020"/>
              </a:lnSpc>
              <a:spcBef>
                <a:spcPts val="4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Training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tends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more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memory-</a:t>
            </a:r>
            <a:r>
              <a:rPr sz="2800" dirty="0">
                <a:latin typeface="等线"/>
                <a:cs typeface="等线"/>
              </a:rPr>
              <a:t>efficient,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since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only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need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calculate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gradients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and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maintain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optimizer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state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for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</a:t>
            </a:r>
            <a:r>
              <a:rPr sz="2800" spc="-7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small </a:t>
            </a:r>
            <a:r>
              <a:rPr sz="2800" dirty="0">
                <a:latin typeface="等线"/>
                <a:cs typeface="等线"/>
              </a:rPr>
              <a:t>number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of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parameters.</a:t>
            </a:r>
            <a:endParaRPr sz="2800" dirty="0">
              <a:latin typeface="等线"/>
              <a:cs typeface="等线"/>
            </a:endParaRPr>
          </a:p>
          <a:p>
            <a:pPr marL="241300" marR="913765" indent="-228600">
              <a:lnSpc>
                <a:spcPts val="302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These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methods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are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faster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tune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than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standard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full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model finetuning.</a:t>
            </a:r>
            <a:endParaRPr sz="2800" dirty="0">
              <a:latin typeface="等线"/>
              <a:cs typeface="等线"/>
            </a:endParaRPr>
          </a:p>
          <a:p>
            <a:pPr marL="241300" marR="66675" indent="-228600">
              <a:lnSpc>
                <a:spcPts val="302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It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is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straight-</a:t>
            </a:r>
            <a:r>
              <a:rPr sz="2800" dirty="0">
                <a:latin typeface="等线"/>
                <a:cs typeface="等线"/>
              </a:rPr>
              <a:t>forward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swap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between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tasks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by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swapping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in</a:t>
            </a:r>
            <a:r>
              <a:rPr sz="2800" spc="-45" dirty="0">
                <a:latin typeface="等线"/>
                <a:cs typeface="等线"/>
              </a:rPr>
              <a:t> </a:t>
            </a:r>
            <a:r>
              <a:rPr sz="2800" spc="-25" dirty="0">
                <a:latin typeface="等线"/>
                <a:cs typeface="等线"/>
              </a:rPr>
              <a:t>and </a:t>
            </a:r>
            <a:r>
              <a:rPr sz="2800" dirty="0">
                <a:latin typeface="等线"/>
                <a:cs typeface="等线"/>
              </a:rPr>
              <a:t>our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just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tuned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weights.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09154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5556C6F8-85C4-9DC9-8BBF-FD714027F95C}"/>
              </a:ext>
            </a:extLst>
          </p:cNvPr>
          <p:cNvSpPr txBox="1">
            <a:spLocks noGrp="1"/>
          </p:cNvSpPr>
          <p:nvPr/>
        </p:nvSpPr>
        <p:spPr>
          <a:xfrm>
            <a:off x="897731" y="2427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MindNLP</a:t>
            </a:r>
            <a:r>
              <a:rPr spc="-35" dirty="0"/>
              <a:t> </a:t>
            </a:r>
            <a:r>
              <a:rPr spc="-20" dirty="0"/>
              <a:t>Demo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1B9B908-9336-73CB-6BAD-09736D5DC917}"/>
              </a:ext>
            </a:extLst>
          </p:cNvPr>
          <p:cNvSpPr txBox="1"/>
          <p:nvPr/>
        </p:nvSpPr>
        <p:spPr>
          <a:xfrm>
            <a:off x="897731" y="1228865"/>
            <a:ext cx="4139565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Just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like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huggingface</a:t>
            </a:r>
            <a:r>
              <a:rPr sz="2800" spc="-8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peft</a:t>
            </a:r>
            <a:endParaRPr sz="2800">
              <a:latin typeface="等线"/>
              <a:cs typeface="等线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974B5C92-0C6A-BEBE-0F86-5969E866A39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5989" y="2410726"/>
            <a:ext cx="8006223" cy="24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2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0E3FCF48-5D38-B341-B6B4-4902D984165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92083" y="2429984"/>
            <a:ext cx="7067873" cy="3627270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A9E5361-236F-F51B-E0FC-132A0BE28F9F}"/>
              </a:ext>
            </a:extLst>
          </p:cNvPr>
          <p:cNvSpPr txBox="1">
            <a:spLocks noGrp="1"/>
          </p:cNvSpPr>
          <p:nvPr/>
        </p:nvSpPr>
        <p:spPr>
          <a:xfrm>
            <a:off x="897731" y="0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Why</a:t>
            </a:r>
            <a:r>
              <a:rPr spc="-10" dirty="0"/>
              <a:t> </a:t>
            </a:r>
            <a:r>
              <a:rPr dirty="0"/>
              <a:t>use </a:t>
            </a:r>
            <a:r>
              <a:rPr spc="-10" dirty="0"/>
              <a:t>Fine-Tuning?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96BF95F-B20B-737D-5B4F-E91FE03B289E}"/>
              </a:ext>
            </a:extLst>
          </p:cNvPr>
          <p:cNvSpPr txBox="1"/>
          <p:nvPr/>
        </p:nvSpPr>
        <p:spPr>
          <a:xfrm>
            <a:off x="478194" y="1120012"/>
            <a:ext cx="8040370" cy="155702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>
            <a:defPPr>
              <a:defRPr kern="0"/>
            </a:defPPr>
          </a:lstStyle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Larger</a:t>
            </a:r>
            <a:r>
              <a:rPr sz="2800" spc="-9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models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generalize</a:t>
            </a:r>
            <a:r>
              <a:rPr sz="2800" spc="-9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to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downstream</a:t>
            </a:r>
            <a:r>
              <a:rPr sz="2800" spc="-8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tasks</a:t>
            </a:r>
            <a:r>
              <a:rPr sz="2800" spc="-90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well</a:t>
            </a:r>
            <a:endParaRPr sz="28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Cheaper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than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training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a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whole</a:t>
            </a:r>
            <a:r>
              <a:rPr sz="2800" spc="-7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model</a:t>
            </a:r>
            <a:endParaRPr sz="28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Good</a:t>
            </a:r>
            <a:r>
              <a:rPr sz="2800" spc="-6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for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online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training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307952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8C42538-16AF-0144-6D85-872A2527B63B}"/>
              </a:ext>
            </a:extLst>
          </p:cNvPr>
          <p:cNvSpPr txBox="1">
            <a:spLocks/>
          </p:cNvSpPr>
          <p:nvPr/>
        </p:nvSpPr>
        <p:spPr>
          <a:xfrm>
            <a:off x="4559300" y="429166"/>
            <a:ext cx="28028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400" b="1" i="0">
                <a:solidFill>
                  <a:srgbClr val="1D1D1A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defTabSz="914400">
              <a:spcBef>
                <a:spcPts val="100"/>
              </a:spcBef>
            </a:pPr>
            <a:r>
              <a:rPr lang="en-US" sz="4400" b="0" kern="0" dirty="0">
                <a:latin typeface="微软雅黑"/>
                <a:cs typeface="微软雅黑"/>
              </a:rPr>
              <a:t>Thank</a:t>
            </a:r>
            <a:r>
              <a:rPr lang="en-US" sz="4400" b="0" kern="0" spc="-15" dirty="0">
                <a:latin typeface="微软雅黑"/>
                <a:cs typeface="微软雅黑"/>
              </a:rPr>
              <a:t> </a:t>
            </a:r>
            <a:r>
              <a:rPr lang="en-US" sz="4400" b="0" kern="0" spc="-25" dirty="0">
                <a:latin typeface="微软雅黑"/>
                <a:cs typeface="微软雅黑"/>
              </a:rPr>
              <a:t>you</a:t>
            </a:r>
            <a:endParaRPr lang="en-US" sz="4400" kern="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5956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A92A9932-1A03-A5D2-A92B-7E1E2D238545}"/>
              </a:ext>
            </a:extLst>
          </p:cNvPr>
          <p:cNvSpPr txBox="1">
            <a:spLocks noGrp="1"/>
          </p:cNvSpPr>
          <p:nvPr/>
        </p:nvSpPr>
        <p:spPr>
          <a:xfrm>
            <a:off x="897731" y="10048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LLM</a:t>
            </a:r>
            <a:r>
              <a:rPr spc="-15" dirty="0"/>
              <a:t> </a:t>
            </a:r>
            <a:r>
              <a:rPr dirty="0"/>
              <a:t>when</a:t>
            </a:r>
            <a:r>
              <a:rPr spc="-10" dirty="0"/>
              <a:t> </a:t>
            </a:r>
            <a:r>
              <a:rPr dirty="0"/>
              <a:t>you</a:t>
            </a:r>
            <a:r>
              <a:rPr spc="-15" dirty="0"/>
              <a:t> </a:t>
            </a:r>
            <a:r>
              <a:rPr dirty="0"/>
              <a:t>get</a:t>
            </a:r>
            <a:r>
              <a:rPr spc="-15" dirty="0"/>
              <a:t> </a:t>
            </a:r>
            <a:r>
              <a:rPr dirty="0"/>
              <a:t>some</a:t>
            </a:r>
            <a:r>
              <a:rPr spc="-10" dirty="0"/>
              <a:t> data.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4D22E57-7183-B203-E1A1-145AF99DBCCA}"/>
              </a:ext>
            </a:extLst>
          </p:cNvPr>
          <p:cNvSpPr txBox="1"/>
          <p:nvPr/>
        </p:nvSpPr>
        <p:spPr>
          <a:xfrm>
            <a:off x="897731" y="1177519"/>
            <a:ext cx="7703184" cy="3472179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>
            <a:defPPr>
              <a:defRPr kern="0"/>
            </a:defPPr>
          </a:lstStyle>
          <a:p>
            <a:pPr marL="228600" marR="4397375" indent="-228600" algn="r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28600" algn="l"/>
              </a:tabLst>
            </a:pPr>
            <a:r>
              <a:rPr sz="2800" dirty="0">
                <a:latin typeface="等线"/>
                <a:cs typeface="等线"/>
              </a:rPr>
              <a:t>Prompt</a:t>
            </a:r>
            <a:r>
              <a:rPr sz="2800" spc="-95" dirty="0">
                <a:latin typeface="等线"/>
                <a:cs typeface="等线"/>
              </a:rPr>
              <a:t> </a:t>
            </a:r>
            <a:r>
              <a:rPr sz="2800" spc="-10" dirty="0">
                <a:latin typeface="等线"/>
                <a:cs typeface="等线"/>
              </a:rPr>
              <a:t>engineering</a:t>
            </a:r>
            <a:endParaRPr sz="2800" dirty="0">
              <a:latin typeface="等线"/>
              <a:cs typeface="等线"/>
            </a:endParaRPr>
          </a:p>
          <a:p>
            <a:pPr marL="228600" marR="4345940" lvl="1" indent="-228600" algn="r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228600" algn="l"/>
              </a:tabLst>
            </a:pPr>
            <a:r>
              <a:rPr sz="2400" dirty="0">
                <a:latin typeface="等线"/>
                <a:cs typeface="等线"/>
              </a:rPr>
              <a:t>Doesn’t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always</a:t>
            </a:r>
            <a:r>
              <a:rPr sz="2400" spc="-20" dirty="0">
                <a:latin typeface="等线"/>
                <a:cs typeface="等线"/>
              </a:rPr>
              <a:t> work</a:t>
            </a:r>
            <a:endParaRPr sz="24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等线"/>
                <a:cs typeface="等线"/>
              </a:rPr>
              <a:t>Tedious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find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a</a:t>
            </a:r>
            <a:r>
              <a:rPr sz="2400" spc="-1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good</a:t>
            </a:r>
            <a:r>
              <a:rPr sz="2400" spc="-10" dirty="0">
                <a:latin typeface="等线"/>
                <a:cs typeface="等线"/>
              </a:rPr>
              <a:t> prompt</a:t>
            </a:r>
            <a:endParaRPr sz="24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等线"/>
                <a:cs typeface="等线"/>
              </a:rPr>
              <a:t>Finetune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the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full</a:t>
            </a:r>
            <a:r>
              <a:rPr sz="2800" spc="-6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LM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on</a:t>
            </a:r>
            <a:r>
              <a:rPr sz="2800" spc="-50" dirty="0">
                <a:latin typeface="等线"/>
                <a:cs typeface="等线"/>
              </a:rPr>
              <a:t> </a:t>
            </a:r>
            <a:r>
              <a:rPr sz="2800" dirty="0">
                <a:latin typeface="等线"/>
                <a:cs typeface="等线"/>
              </a:rPr>
              <a:t>your</a:t>
            </a:r>
            <a:r>
              <a:rPr sz="2800" spc="-55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data</a:t>
            </a:r>
            <a:endParaRPr sz="28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25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等线"/>
                <a:cs typeface="等线"/>
              </a:rPr>
              <a:t>Expensive</a:t>
            </a:r>
            <a:endParaRPr sz="24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等线"/>
                <a:cs typeface="等线"/>
              </a:rPr>
              <a:t>Overfitting</a:t>
            </a:r>
            <a:r>
              <a:rPr sz="2400" spc="-3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/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catastrophic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forgetting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on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small</a:t>
            </a:r>
            <a:r>
              <a:rPr sz="2400" spc="-20" dirty="0">
                <a:latin typeface="等线"/>
                <a:cs typeface="等线"/>
              </a:rPr>
              <a:t> </a:t>
            </a:r>
            <a:r>
              <a:rPr sz="2400" spc="-10" dirty="0">
                <a:latin typeface="等线"/>
                <a:cs typeface="等线"/>
              </a:rPr>
              <a:t>datasets</a:t>
            </a:r>
            <a:endParaRPr sz="2400" dirty="0">
              <a:latin typeface="等线"/>
              <a:cs typeface="等线"/>
            </a:endParaRPr>
          </a:p>
          <a:p>
            <a:pPr marL="698500" lvl="1" indent="-228600">
              <a:lnSpc>
                <a:spcPct val="100000"/>
              </a:lnSpc>
              <a:spcBef>
                <a:spcPts val="21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等线"/>
                <a:cs typeface="等线"/>
              </a:rPr>
              <a:t>Need</a:t>
            </a:r>
            <a:r>
              <a:rPr sz="2400" spc="-25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to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store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one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full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set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of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model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weights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dirty="0">
                <a:latin typeface="等线"/>
                <a:cs typeface="等线"/>
              </a:rPr>
              <a:t>per</a:t>
            </a:r>
            <a:r>
              <a:rPr sz="2400" spc="-10" dirty="0">
                <a:latin typeface="等线"/>
                <a:cs typeface="等线"/>
              </a:rPr>
              <a:t> </a:t>
            </a:r>
            <a:r>
              <a:rPr sz="2400" spc="-20" dirty="0">
                <a:latin typeface="等线"/>
                <a:cs typeface="等线"/>
              </a:rPr>
              <a:t>task</a:t>
            </a:r>
            <a:endParaRPr sz="2400" dirty="0">
              <a:latin typeface="等线"/>
              <a:cs typeface="等线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等线"/>
                <a:cs typeface="等线"/>
              </a:rPr>
              <a:t>Parameter-</a:t>
            </a:r>
            <a:r>
              <a:rPr sz="2800" dirty="0">
                <a:latin typeface="等线"/>
                <a:cs typeface="等线"/>
              </a:rPr>
              <a:t>efficient</a:t>
            </a:r>
            <a:r>
              <a:rPr sz="2800" spc="-25" dirty="0">
                <a:latin typeface="等线"/>
                <a:cs typeface="等线"/>
              </a:rPr>
              <a:t> </a:t>
            </a:r>
            <a:r>
              <a:rPr sz="2800" spc="-20" dirty="0">
                <a:latin typeface="等线"/>
                <a:cs typeface="等线"/>
              </a:rPr>
              <a:t>Fine-</a:t>
            </a:r>
            <a:r>
              <a:rPr sz="2800" spc="-10" dirty="0">
                <a:latin typeface="等线"/>
                <a:cs typeface="等线"/>
              </a:rPr>
              <a:t>tuning</a:t>
            </a:r>
            <a:r>
              <a:rPr lang="en-US" sz="2800" spc="-10" dirty="0">
                <a:latin typeface="等线"/>
                <a:cs typeface="等线"/>
              </a:rPr>
              <a:t> (PEFT)</a:t>
            </a:r>
            <a:endParaRPr sz="2800" dirty="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135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F2A0B953-C6FA-18E7-2015-DBEF6758F169}"/>
              </a:ext>
            </a:extLst>
          </p:cNvPr>
          <p:cNvSpPr txBox="1">
            <a:spLocks noGrp="1"/>
          </p:cNvSpPr>
          <p:nvPr/>
        </p:nvSpPr>
        <p:spPr>
          <a:xfrm>
            <a:off x="-1" y="95015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spc="-10" dirty="0"/>
              <a:t>PEFT?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00B6863-0356-53BC-BA61-F42E66427252}"/>
              </a:ext>
            </a:extLst>
          </p:cNvPr>
          <p:cNvSpPr txBox="1"/>
          <p:nvPr/>
        </p:nvSpPr>
        <p:spPr>
          <a:xfrm>
            <a:off x="9268948" y="796052"/>
            <a:ext cx="2609016" cy="4713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defPPr>
              <a:defRPr kern="0"/>
            </a:defPPr>
          </a:lstStyle>
          <a:p>
            <a:pPr marL="12700" marR="5080">
              <a:lnSpc>
                <a:spcPct val="140000"/>
              </a:lnSpc>
              <a:spcBef>
                <a:spcPts val="100"/>
              </a:spcBef>
            </a:pPr>
            <a:r>
              <a:rPr sz="2000" dirty="0">
                <a:latin typeface="等线"/>
                <a:cs typeface="等线"/>
              </a:rPr>
              <a:t>PEFT,</a:t>
            </a:r>
            <a:r>
              <a:rPr lang="en-US" sz="2000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Parameter </a:t>
            </a:r>
            <a:r>
              <a:rPr sz="2000" dirty="0">
                <a:latin typeface="等线"/>
                <a:cs typeface="等线"/>
              </a:rPr>
              <a:t>Efficient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Fine-Tuning, </a:t>
            </a:r>
            <a:r>
              <a:rPr sz="2000" dirty="0">
                <a:latin typeface="等线"/>
                <a:cs typeface="等线"/>
              </a:rPr>
              <a:t>is</a:t>
            </a:r>
            <a:r>
              <a:rPr sz="2000" spc="-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a</a:t>
            </a:r>
            <a:r>
              <a:rPr sz="2000" spc="-1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set</a:t>
            </a:r>
            <a:r>
              <a:rPr sz="2000" spc="-1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of </a:t>
            </a:r>
            <a:r>
              <a:rPr sz="2000" spc="-10" dirty="0">
                <a:latin typeface="等线"/>
                <a:cs typeface="等线"/>
              </a:rPr>
              <a:t>techniques </a:t>
            </a:r>
            <a:r>
              <a:rPr sz="2000" dirty="0">
                <a:latin typeface="等线"/>
                <a:cs typeface="等线"/>
              </a:rPr>
              <a:t>or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methods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to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fine- </a:t>
            </a:r>
            <a:r>
              <a:rPr sz="2000" dirty="0">
                <a:latin typeface="等线"/>
                <a:cs typeface="等线"/>
              </a:rPr>
              <a:t>tune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a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large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model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25" dirty="0">
                <a:latin typeface="等线"/>
                <a:cs typeface="等线"/>
              </a:rPr>
              <a:t>in </a:t>
            </a:r>
            <a:r>
              <a:rPr sz="2000" dirty="0">
                <a:latin typeface="等线"/>
                <a:cs typeface="等线"/>
              </a:rPr>
              <a:t>the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most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compute </a:t>
            </a:r>
            <a:r>
              <a:rPr sz="2000" dirty="0">
                <a:latin typeface="等线"/>
                <a:cs typeface="等线"/>
              </a:rPr>
              <a:t>and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time-</a:t>
            </a:r>
            <a:r>
              <a:rPr sz="2000" dirty="0">
                <a:latin typeface="等线"/>
                <a:cs typeface="等线"/>
              </a:rPr>
              <a:t>efficient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25" dirty="0">
                <a:latin typeface="等线"/>
                <a:cs typeface="等线"/>
              </a:rPr>
              <a:t>way </a:t>
            </a:r>
            <a:r>
              <a:rPr sz="2000" dirty="0">
                <a:latin typeface="等线"/>
                <a:cs typeface="等线"/>
              </a:rPr>
              <a:t>possible,</a:t>
            </a:r>
            <a:r>
              <a:rPr sz="2000" spc="-40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without </a:t>
            </a:r>
            <a:r>
              <a:rPr sz="2000" dirty="0">
                <a:latin typeface="等线"/>
                <a:cs typeface="等线"/>
              </a:rPr>
              <a:t>losing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spc="-25" dirty="0">
                <a:latin typeface="等线"/>
                <a:cs typeface="等线"/>
              </a:rPr>
              <a:t>any </a:t>
            </a:r>
            <a:r>
              <a:rPr sz="2000" dirty="0">
                <a:latin typeface="等线"/>
                <a:cs typeface="等线"/>
              </a:rPr>
              <a:t>performance</a:t>
            </a:r>
            <a:r>
              <a:rPr sz="2000" spc="-50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which </a:t>
            </a:r>
            <a:r>
              <a:rPr sz="2000" dirty="0">
                <a:latin typeface="等线"/>
                <a:cs typeface="等线"/>
              </a:rPr>
              <a:t>you</a:t>
            </a:r>
            <a:r>
              <a:rPr sz="2000" spc="-20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might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dirty="0">
                <a:latin typeface="等线"/>
                <a:cs typeface="等线"/>
              </a:rPr>
              <a:t>see</a:t>
            </a:r>
            <a:r>
              <a:rPr sz="2000" spc="-15" dirty="0">
                <a:latin typeface="等线"/>
                <a:cs typeface="等线"/>
              </a:rPr>
              <a:t> </a:t>
            </a:r>
            <a:r>
              <a:rPr sz="2000" spc="-20" dirty="0">
                <a:latin typeface="等线"/>
                <a:cs typeface="等线"/>
              </a:rPr>
              <a:t>from </a:t>
            </a:r>
            <a:r>
              <a:rPr sz="2000" dirty="0">
                <a:latin typeface="等线"/>
                <a:cs typeface="等线"/>
              </a:rPr>
              <a:t>full</a:t>
            </a:r>
            <a:r>
              <a:rPr sz="2000" spc="5" dirty="0">
                <a:latin typeface="等线"/>
                <a:cs typeface="等线"/>
              </a:rPr>
              <a:t> </a:t>
            </a:r>
            <a:r>
              <a:rPr sz="2000" spc="-10" dirty="0">
                <a:latin typeface="等线"/>
                <a:cs typeface="等线"/>
              </a:rPr>
              <a:t>fine-tuning.</a:t>
            </a:r>
            <a:endParaRPr sz="2000" dirty="0">
              <a:latin typeface="等线"/>
              <a:cs typeface="等线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9494E4D5-729C-D146-D382-278F311B91E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92245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03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D42B209-120C-DCA7-FDD7-6A5A8EA66E96}"/>
              </a:ext>
            </a:extLst>
          </p:cNvPr>
          <p:cNvSpPr txBox="1">
            <a:spLocks noGrp="1"/>
          </p:cNvSpPr>
          <p:nvPr/>
        </p:nvSpPr>
        <p:spPr>
          <a:xfrm>
            <a:off x="1059205" y="12332"/>
            <a:ext cx="104013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PEFT</a:t>
            </a:r>
            <a:r>
              <a:rPr spc="-20" dirty="0"/>
              <a:t> </a:t>
            </a:r>
            <a:r>
              <a:rPr spc="-10" dirty="0"/>
              <a:t>Methods</a:t>
            </a: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83040739-1182-AF83-A800-C9433269583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1298" y="1594839"/>
            <a:ext cx="8744209" cy="41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8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97BD2E49-D1CA-85CE-A25F-6810A946D155}"/>
              </a:ext>
            </a:extLst>
          </p:cNvPr>
          <p:cNvSpPr txBox="1">
            <a:spLocks noGrp="1"/>
          </p:cNvSpPr>
          <p:nvPr/>
        </p:nvSpPr>
        <p:spPr>
          <a:xfrm>
            <a:off x="-1" y="64402"/>
            <a:ext cx="12196763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dirty="0"/>
              <a:t>PEFT</a:t>
            </a:r>
            <a:r>
              <a:rPr spc="-2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E49F89D-D367-E80A-AA4D-FECC0BAD29D2}"/>
              </a:ext>
            </a:extLst>
          </p:cNvPr>
          <p:cNvSpPr txBox="1"/>
          <p:nvPr/>
        </p:nvSpPr>
        <p:spPr>
          <a:xfrm>
            <a:off x="1015524" y="1020152"/>
            <a:ext cx="10636885" cy="22377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>
            <a:defPPr>
              <a:defRPr kern="0"/>
            </a:defPPr>
          </a:lstStyle>
          <a:p>
            <a:pPr marL="241300" marR="724535" indent="-228600">
              <a:lnSpc>
                <a:spcPct val="74000"/>
              </a:lnSpc>
              <a:spcBef>
                <a:spcPts val="915"/>
              </a:spcBef>
              <a:buFont typeface="Arial"/>
              <a:buChar char="•"/>
              <a:tabLst>
                <a:tab pos="241300" algn="l"/>
                <a:tab pos="1648460" algn="l"/>
              </a:tabLst>
            </a:pPr>
            <a:r>
              <a:rPr sz="2600" b="1" spc="-10" dirty="0">
                <a:latin typeface="Calibri"/>
                <a:cs typeface="Calibri"/>
              </a:rPr>
              <a:t>Addition:</a:t>
            </a:r>
            <a:r>
              <a:rPr sz="2600" b="1" dirty="0">
                <a:latin typeface="Calibri"/>
                <a:cs typeface="Calibri"/>
              </a:rPr>
              <a:t>	</a:t>
            </a:r>
            <a:r>
              <a:rPr sz="2600" dirty="0">
                <a:latin typeface="等线"/>
                <a:cs typeface="等线"/>
              </a:rPr>
              <a:t>What</a:t>
            </a:r>
            <a:r>
              <a:rPr sz="2600" spc="-1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if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we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introduce</a:t>
            </a:r>
            <a:r>
              <a:rPr sz="2600" spc="-1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additional</a:t>
            </a:r>
            <a:r>
              <a:rPr sz="2600" spc="-11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trainable</a:t>
            </a:r>
            <a:r>
              <a:rPr sz="2600" spc="-55" dirty="0">
                <a:latin typeface="等线"/>
                <a:cs typeface="等线"/>
              </a:rPr>
              <a:t> </a:t>
            </a:r>
            <a:r>
              <a:rPr sz="2600" spc="-30" dirty="0">
                <a:latin typeface="等线"/>
                <a:cs typeface="等线"/>
              </a:rPr>
              <a:t>parameters</a:t>
            </a:r>
            <a:r>
              <a:rPr sz="2600" spc="-14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to</a:t>
            </a:r>
            <a:r>
              <a:rPr sz="2600" spc="-130" dirty="0">
                <a:latin typeface="等线"/>
                <a:cs typeface="等线"/>
              </a:rPr>
              <a:t> </a:t>
            </a:r>
            <a:r>
              <a:rPr sz="2600" spc="-25" dirty="0">
                <a:latin typeface="等线"/>
                <a:cs typeface="等线"/>
              </a:rPr>
              <a:t>the </a:t>
            </a:r>
            <a:r>
              <a:rPr sz="2600" dirty="0">
                <a:latin typeface="等线"/>
                <a:cs typeface="等线"/>
              </a:rPr>
              <a:t>neural</a:t>
            </a:r>
            <a:r>
              <a:rPr sz="2600" spc="-14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network</a:t>
            </a:r>
            <a:r>
              <a:rPr sz="2600" spc="-1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and</a:t>
            </a:r>
            <a:r>
              <a:rPr sz="2600" spc="-1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just</a:t>
            </a:r>
            <a:r>
              <a:rPr sz="2600" spc="-1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train</a:t>
            </a:r>
            <a:r>
              <a:rPr sz="2600" spc="-125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those?</a:t>
            </a:r>
            <a:endParaRPr sz="2600" dirty="0">
              <a:latin typeface="等线"/>
              <a:cs typeface="等线"/>
            </a:endParaRPr>
          </a:p>
          <a:p>
            <a:pPr marL="241300" marR="844550" indent="-228600">
              <a:lnSpc>
                <a:spcPct val="74000"/>
              </a:lnSpc>
              <a:spcBef>
                <a:spcPts val="1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10" dirty="0">
                <a:latin typeface="Calibri"/>
                <a:cs typeface="Calibri"/>
              </a:rPr>
              <a:t>Specification:</a:t>
            </a:r>
            <a:r>
              <a:rPr sz="2600" b="1" spc="-65" dirty="0">
                <a:latin typeface="Calibri"/>
                <a:cs typeface="Calibri"/>
              </a:rPr>
              <a:t> </a:t>
            </a:r>
            <a:r>
              <a:rPr sz="2600" dirty="0">
                <a:latin typeface="等线"/>
                <a:cs typeface="等线"/>
              </a:rPr>
              <a:t>What</a:t>
            </a:r>
            <a:r>
              <a:rPr sz="2600" spc="-9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if</a:t>
            </a:r>
            <a:r>
              <a:rPr sz="2600" spc="-8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we</a:t>
            </a:r>
            <a:r>
              <a:rPr sz="2600" spc="-9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pick</a:t>
            </a:r>
            <a:r>
              <a:rPr sz="2600" spc="-8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</a:t>
            </a:r>
            <a:r>
              <a:rPr sz="2600" spc="-8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small</a:t>
            </a:r>
            <a:r>
              <a:rPr sz="2600" spc="-8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subset</a:t>
            </a:r>
            <a:r>
              <a:rPr sz="2600" spc="-9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of</a:t>
            </a:r>
            <a:r>
              <a:rPr sz="2600" spc="-8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the</a:t>
            </a:r>
            <a:r>
              <a:rPr sz="2600" spc="-65" dirty="0">
                <a:latin typeface="等线"/>
                <a:cs typeface="等线"/>
              </a:rPr>
              <a:t> </a:t>
            </a:r>
            <a:r>
              <a:rPr sz="2600" spc="-30" dirty="0">
                <a:latin typeface="等线"/>
                <a:cs typeface="等线"/>
              </a:rPr>
              <a:t>parameters</a:t>
            </a:r>
            <a:r>
              <a:rPr sz="2600" spc="-13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of</a:t>
            </a:r>
            <a:r>
              <a:rPr sz="2600" spc="-100" dirty="0">
                <a:latin typeface="等线"/>
                <a:cs typeface="等线"/>
              </a:rPr>
              <a:t> </a:t>
            </a:r>
            <a:r>
              <a:rPr sz="2600" spc="-25" dirty="0">
                <a:latin typeface="等线"/>
                <a:cs typeface="等线"/>
              </a:rPr>
              <a:t>the </a:t>
            </a:r>
            <a:r>
              <a:rPr sz="2600" dirty="0">
                <a:latin typeface="等线"/>
                <a:cs typeface="等线"/>
              </a:rPr>
              <a:t>neural</a:t>
            </a:r>
            <a:r>
              <a:rPr sz="2600" spc="-1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network</a:t>
            </a:r>
            <a:r>
              <a:rPr sz="2600" spc="-11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and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just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tune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those?</a:t>
            </a:r>
            <a:endParaRPr sz="2600" dirty="0">
              <a:latin typeface="等线"/>
              <a:cs typeface="等线"/>
            </a:endParaRPr>
          </a:p>
          <a:p>
            <a:pPr marL="241300" marR="5080" indent="-228600">
              <a:lnSpc>
                <a:spcPct val="74000"/>
              </a:lnSpc>
              <a:spcBef>
                <a:spcPts val="1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b="1" spc="-40" dirty="0">
                <a:latin typeface="Calibri"/>
                <a:cs typeface="Calibri"/>
              </a:rPr>
              <a:t>Reparameterization:</a:t>
            </a:r>
            <a:r>
              <a:rPr sz="2600" b="1" spc="-65" dirty="0">
                <a:latin typeface="Calibri"/>
                <a:cs typeface="Calibri"/>
              </a:rPr>
              <a:t> </a:t>
            </a:r>
            <a:r>
              <a:rPr sz="2600" dirty="0">
                <a:latin typeface="等线"/>
                <a:cs typeface="等线"/>
              </a:rPr>
              <a:t>What</a:t>
            </a:r>
            <a:r>
              <a:rPr sz="2600" spc="-7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if</a:t>
            </a:r>
            <a:r>
              <a:rPr sz="2600" spc="-6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we</a:t>
            </a:r>
            <a:r>
              <a:rPr sz="2600" spc="-65" dirty="0">
                <a:latin typeface="等线"/>
                <a:cs typeface="等线"/>
              </a:rPr>
              <a:t> </a:t>
            </a:r>
            <a:r>
              <a:rPr sz="2600" spc="-30" dirty="0">
                <a:latin typeface="等线"/>
                <a:cs typeface="等线"/>
              </a:rPr>
              <a:t>re-</a:t>
            </a:r>
            <a:r>
              <a:rPr sz="2600" spc="-25" dirty="0">
                <a:latin typeface="等线"/>
                <a:cs typeface="等线"/>
              </a:rPr>
              <a:t>parameterize</a:t>
            </a:r>
            <a:r>
              <a:rPr sz="2600" spc="-9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the</a:t>
            </a:r>
            <a:r>
              <a:rPr sz="2600" spc="-5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model</a:t>
            </a:r>
            <a:r>
              <a:rPr sz="2600" spc="-10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into</a:t>
            </a:r>
            <a:r>
              <a:rPr sz="2600" spc="-95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something </a:t>
            </a:r>
            <a:r>
              <a:rPr sz="2600" dirty="0">
                <a:latin typeface="等线"/>
                <a:cs typeface="等线"/>
              </a:rPr>
              <a:t>that</a:t>
            </a:r>
            <a:r>
              <a:rPr sz="2600" spc="-125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is</a:t>
            </a:r>
            <a:r>
              <a:rPr sz="2600" spc="-12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more</a:t>
            </a:r>
            <a:r>
              <a:rPr sz="2600" spc="-114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efficient</a:t>
            </a:r>
            <a:r>
              <a:rPr sz="2600" spc="-130" dirty="0">
                <a:latin typeface="等线"/>
                <a:cs typeface="等线"/>
              </a:rPr>
              <a:t> </a:t>
            </a:r>
            <a:r>
              <a:rPr sz="2600" dirty="0">
                <a:latin typeface="等线"/>
                <a:cs typeface="等线"/>
              </a:rPr>
              <a:t>to</a:t>
            </a:r>
            <a:r>
              <a:rPr sz="2600" spc="-110" dirty="0">
                <a:latin typeface="等线"/>
                <a:cs typeface="等线"/>
              </a:rPr>
              <a:t> </a:t>
            </a:r>
            <a:r>
              <a:rPr sz="2600" spc="-10" dirty="0">
                <a:latin typeface="等线"/>
                <a:cs typeface="等线"/>
              </a:rPr>
              <a:t>train?</a:t>
            </a:r>
            <a:endParaRPr sz="2600" dirty="0">
              <a:latin typeface="等线"/>
              <a:cs typeface="等线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15178044-35EA-AFE1-B207-617BE418977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645" y="3476751"/>
            <a:ext cx="9706356" cy="2712720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28B09308-6ECF-BF24-F927-1518D97274CB}"/>
              </a:ext>
            </a:extLst>
          </p:cNvPr>
          <p:cNvSpPr txBox="1"/>
          <p:nvPr/>
        </p:nvSpPr>
        <p:spPr>
          <a:xfrm>
            <a:off x="3753137" y="5534151"/>
            <a:ext cx="1620520" cy="40576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7780" rIns="0" bIns="0" rtlCol="0">
            <a:spAutoFit/>
          </a:bodyPr>
          <a:lstStyle>
            <a:defPPr>
              <a:defRPr kern="0"/>
            </a:defPPr>
          </a:lstStyle>
          <a:p>
            <a:pPr algn="ctr">
              <a:lnSpc>
                <a:spcPct val="100000"/>
              </a:lnSpc>
              <a:spcBef>
                <a:spcPts val="140"/>
              </a:spcBef>
            </a:pPr>
            <a:r>
              <a:rPr sz="2000" spc="-20" dirty="0">
                <a:latin typeface="等线"/>
                <a:cs typeface="等线"/>
              </a:rPr>
              <a:t>PEFT</a:t>
            </a:r>
            <a:endParaRPr sz="2000">
              <a:latin typeface="等线"/>
              <a:cs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412632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175562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9A8BD0A0-E918-E74A-1EB4-13F05189CE0D}"/>
              </a:ext>
            </a:extLst>
          </p:cNvPr>
          <p:cNvSpPr txBox="1">
            <a:spLocks noGrp="1"/>
          </p:cNvSpPr>
          <p:nvPr/>
        </p:nvSpPr>
        <p:spPr>
          <a:xfrm>
            <a:off x="1362551" y="1995488"/>
            <a:ext cx="9471660" cy="2867025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等线 Light"/>
                <a:ea typeface="+mj-ea"/>
                <a:cs typeface="等线 Light"/>
              </a:defRPr>
            </a:lvl1pPr>
          </a:lstStyle>
          <a:p>
            <a:pPr marL="12700" marR="5080">
              <a:lnSpc>
                <a:spcPts val="5830"/>
              </a:lnSpc>
              <a:spcBef>
                <a:spcPts val="835"/>
              </a:spcBef>
            </a:pPr>
            <a:r>
              <a:rPr sz="5400" b="0" dirty="0">
                <a:latin typeface="Calibri"/>
                <a:cs typeface="Calibri"/>
              </a:rPr>
              <a:t>What</a:t>
            </a:r>
            <a:r>
              <a:rPr sz="5400" b="0" spc="-16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if</a:t>
            </a:r>
            <a:r>
              <a:rPr sz="5400" b="0" spc="-16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we</a:t>
            </a:r>
            <a:r>
              <a:rPr sz="5400" b="0" spc="-165" dirty="0">
                <a:latin typeface="Calibri"/>
                <a:cs typeface="Calibri"/>
              </a:rPr>
              <a:t> </a:t>
            </a:r>
            <a:r>
              <a:rPr sz="5400" b="0" spc="-25" dirty="0">
                <a:latin typeface="Calibri"/>
                <a:cs typeface="Calibri"/>
              </a:rPr>
              <a:t>introduce</a:t>
            </a:r>
            <a:r>
              <a:rPr sz="5400" b="0" spc="-185" dirty="0">
                <a:latin typeface="Calibri"/>
                <a:cs typeface="Calibri"/>
              </a:rPr>
              <a:t> </a:t>
            </a:r>
            <a:r>
              <a:rPr sz="5400" b="0" spc="-10" dirty="0">
                <a:latin typeface="Calibri"/>
                <a:cs typeface="Calibri"/>
              </a:rPr>
              <a:t>additional trainable</a:t>
            </a:r>
            <a:r>
              <a:rPr sz="5400" b="0" spc="-229" dirty="0">
                <a:latin typeface="Calibri"/>
                <a:cs typeface="Calibri"/>
              </a:rPr>
              <a:t> </a:t>
            </a:r>
            <a:r>
              <a:rPr sz="5400" b="0" spc="-55" dirty="0">
                <a:latin typeface="Calibri"/>
                <a:cs typeface="Calibri"/>
              </a:rPr>
              <a:t>parameters</a:t>
            </a:r>
            <a:r>
              <a:rPr sz="5400" b="0" spc="-24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to</a:t>
            </a:r>
            <a:r>
              <a:rPr sz="5400" b="0" spc="-21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the</a:t>
            </a:r>
            <a:r>
              <a:rPr sz="5400" b="0" spc="-210" dirty="0">
                <a:latin typeface="Calibri"/>
                <a:cs typeface="Calibri"/>
              </a:rPr>
              <a:t> </a:t>
            </a:r>
            <a:r>
              <a:rPr sz="5400" b="0" spc="-35" dirty="0">
                <a:latin typeface="Calibri"/>
                <a:cs typeface="Calibri"/>
              </a:rPr>
              <a:t>neural </a:t>
            </a:r>
            <a:r>
              <a:rPr sz="5400" b="0" dirty="0">
                <a:latin typeface="Calibri"/>
                <a:cs typeface="Calibri"/>
              </a:rPr>
              <a:t>network</a:t>
            </a:r>
            <a:r>
              <a:rPr sz="5400" b="0" spc="-275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and</a:t>
            </a:r>
            <a:r>
              <a:rPr sz="5400" b="0" spc="-260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just</a:t>
            </a:r>
            <a:r>
              <a:rPr sz="5400" b="0" spc="-254" dirty="0">
                <a:latin typeface="Calibri"/>
                <a:cs typeface="Calibri"/>
              </a:rPr>
              <a:t> </a:t>
            </a:r>
            <a:r>
              <a:rPr sz="5400" b="0" dirty="0">
                <a:latin typeface="Calibri"/>
                <a:cs typeface="Calibri"/>
              </a:rPr>
              <a:t>train</a:t>
            </a:r>
            <a:r>
              <a:rPr sz="5400" b="0" spc="-260" dirty="0">
                <a:latin typeface="Calibri"/>
                <a:cs typeface="Calibri"/>
              </a:rPr>
              <a:t> </a:t>
            </a:r>
            <a:r>
              <a:rPr sz="5400" b="0" spc="-10" dirty="0">
                <a:latin typeface="Calibri"/>
                <a:cs typeface="Calibri"/>
              </a:rPr>
              <a:t>those?</a:t>
            </a:r>
            <a:endParaRPr sz="5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70"/>
              </a:spcBef>
            </a:pP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Methods:</a:t>
            </a:r>
            <a:r>
              <a:rPr sz="2400" b="0" spc="-3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/>
                <a:cs typeface="Calibri"/>
              </a:rPr>
              <a:t>prompt</a:t>
            </a:r>
            <a:r>
              <a:rPr sz="2400" b="0" spc="-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tuning,</a:t>
            </a:r>
            <a:r>
              <a:rPr sz="2400" b="0" spc="-8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888888"/>
                </a:solidFill>
                <a:latin typeface="Calibri"/>
                <a:cs typeface="Calibri"/>
              </a:rPr>
              <a:t>prefix</a:t>
            </a:r>
            <a:r>
              <a:rPr sz="2400" b="0" spc="-90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tuning,</a:t>
            </a:r>
            <a:r>
              <a:rPr sz="2400" b="0" spc="-7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20" dirty="0">
                <a:solidFill>
                  <a:srgbClr val="888888"/>
                </a:solidFill>
                <a:latin typeface="Calibri"/>
                <a:cs typeface="Calibri"/>
              </a:rPr>
              <a:t>adapters,</a:t>
            </a:r>
            <a:r>
              <a:rPr sz="2400" b="0" spc="-8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dirty="0">
                <a:solidFill>
                  <a:srgbClr val="888888"/>
                </a:solidFill>
                <a:latin typeface="Calibri"/>
                <a:cs typeface="Calibri"/>
              </a:rPr>
              <a:t>and</a:t>
            </a:r>
            <a:r>
              <a:rPr sz="2400" b="0" spc="-65" dirty="0">
                <a:solidFill>
                  <a:srgbClr val="888888"/>
                </a:solidFill>
                <a:latin typeface="Calibri"/>
                <a:cs typeface="Calibri"/>
              </a:rPr>
              <a:t> </a:t>
            </a:r>
            <a:r>
              <a:rPr sz="2400" b="0" spc="-10" dirty="0">
                <a:solidFill>
                  <a:srgbClr val="888888"/>
                </a:solidFill>
                <a:latin typeface="Calibri"/>
                <a:cs typeface="Calibri"/>
              </a:rPr>
              <a:t>compacters</a:t>
            </a:r>
            <a:endParaRPr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56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35eb3ca3-afdd-4b09-9a4a-18abd6280887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10138</TotalTime>
  <Words>1189</Words>
  <Application>Microsoft Office PowerPoint</Application>
  <PresentationFormat>自定义</PresentationFormat>
  <Paragraphs>121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40</vt:i4>
      </vt:variant>
    </vt:vector>
  </HeadingPairs>
  <TitlesOfParts>
    <vt:vector size="51" baseType="lpstr">
      <vt:lpstr>等线</vt:lpstr>
      <vt:lpstr>等线 Light</vt:lpstr>
      <vt:lpstr>微软雅黑</vt:lpstr>
      <vt:lpstr>微软雅黑</vt:lpstr>
      <vt:lpstr>Arial</vt:lpstr>
      <vt:lpstr>Calibri</vt:lpstr>
      <vt:lpstr>Trebuchet MS</vt:lpstr>
      <vt:lpstr>封面页_图片版 </vt:lpstr>
      <vt:lpstr>目录页</vt:lpstr>
      <vt:lpstr>章节页</vt:lpstr>
      <vt:lpstr>结束页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wujiacong (C)</dc:creator>
  <cp:lastModifiedBy>8615322786281</cp:lastModifiedBy>
  <cp:revision>89</cp:revision>
  <dcterms:created xsi:type="dcterms:W3CDTF">2020-08-28T08:44:19Z</dcterms:created>
  <dcterms:modified xsi:type="dcterms:W3CDTF">2024-08-20T00:25:43Z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(3)/P4OlTCex7QzuobX30N8p4LJAcyJjw1qnddvfQzE2piqaHsCevxDphVt1qJBOtB6wkoU9KPP
hOZR92QzY5aUsVQF2mqaqMq+SMKRRIuMwJjkPDZny0RsHc9/ePlo66SV+skd85N0jMh0a7Za
vrgyIidJ5Z/yCt1l2ZYyFBcNKLaEEBxaUH5CHrK676lEB5tk1zYzmo53TPiv1wqkHCCSJ0gG
occ/SkiS2yhOCYd8J5</vt:lpwstr>
  </property>
  <property fmtid="{D5CDD505-2E9C-101B-9397-08002B2CF9AE}" pid="3" name="_2015_ms_pID_7253431">
    <vt:lpwstr>+Hstwj+z3Erm1IezecuujcqgQnqW0kh4MDMSg0uRM6BVzFs+TWVDHv
10daixng4f8nq3V7TgUrO7lWJfQERPMOrpRa2h0eOizA0i+ITnjMfZaLpIh72KmxsuN+TMAd
7FS2J2yWqAFSQMrvkFMMmElF2tSItplTpgM7Q4erT4FJxpCBoqWqhyr5lT8aaG1JJR0RQX6q
hB5/OEnq9cgyCaS0HLyKi0fW+Bo+M9qF2/0t</vt:lpwstr>
  </property>
  <property fmtid="{D5CDD505-2E9C-101B-9397-08002B2CF9AE}" pid="4" name="_2015_ms_pID_7253432">
    <vt:lpwstr>Xg==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1598576536</vt:lpwstr>
  </property>
</Properties>
</file>